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329" r:id="rId2"/>
    <p:sldId id="330" r:id="rId3"/>
    <p:sldId id="257" r:id="rId4"/>
    <p:sldId id="259" r:id="rId5"/>
    <p:sldId id="261" r:id="rId6"/>
    <p:sldId id="262" r:id="rId7"/>
    <p:sldId id="268" r:id="rId8"/>
    <p:sldId id="302" r:id="rId9"/>
    <p:sldId id="269" r:id="rId10"/>
    <p:sldId id="270" r:id="rId11"/>
    <p:sldId id="271" r:id="rId12"/>
    <p:sldId id="272" r:id="rId13"/>
    <p:sldId id="273" r:id="rId14"/>
    <p:sldId id="274" r:id="rId15"/>
    <p:sldId id="276" r:id="rId16"/>
    <p:sldId id="277" r:id="rId17"/>
    <p:sldId id="279" r:id="rId18"/>
    <p:sldId id="303" r:id="rId19"/>
    <p:sldId id="304" r:id="rId20"/>
    <p:sldId id="305" r:id="rId21"/>
    <p:sldId id="280" r:id="rId22"/>
    <p:sldId id="306" r:id="rId23"/>
    <p:sldId id="281" r:id="rId24"/>
    <p:sldId id="284" r:id="rId25"/>
    <p:sldId id="287" r:id="rId26"/>
    <p:sldId id="325" r:id="rId27"/>
    <p:sldId id="260" r:id="rId28"/>
    <p:sldId id="307" r:id="rId29"/>
    <p:sldId id="308" r:id="rId30"/>
    <p:sldId id="309" r:id="rId31"/>
    <p:sldId id="310" r:id="rId32"/>
    <p:sldId id="311" r:id="rId33"/>
    <p:sldId id="312" r:id="rId34"/>
    <p:sldId id="313" r:id="rId35"/>
    <p:sldId id="317" r:id="rId36"/>
    <p:sldId id="318" r:id="rId37"/>
    <p:sldId id="316" r:id="rId38"/>
    <p:sldId id="319" r:id="rId39"/>
    <p:sldId id="314" r:id="rId40"/>
    <p:sldId id="320" r:id="rId41"/>
    <p:sldId id="321" r:id="rId42"/>
    <p:sldId id="322" r:id="rId43"/>
    <p:sldId id="323" r:id="rId44"/>
    <p:sldId id="324" r:id="rId45"/>
    <p:sldId id="328" r:id="rId46"/>
    <p:sldId id="315" r:id="rId47"/>
    <p:sldId id="326" r:id="rId48"/>
    <p:sldId id="327" r:id="rId49"/>
  </p:sldIdLst>
  <p:sldSz cx="9144000" cy="5715000" type="screen16x1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94674" autoAdjust="0"/>
  </p:normalViewPr>
  <p:slideViewPr>
    <p:cSldViewPr>
      <p:cViewPr varScale="1">
        <p:scale>
          <a:sx n="127" d="100"/>
          <a:sy n="127" d="100"/>
        </p:scale>
        <p:origin x="-368" y="-104"/>
      </p:cViewPr>
      <p:guideLst>
        <p:guide orient="horz" pos="180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5B687B-EFA5-C443-90D3-6A3DC970EBED}" type="datetimeFigureOut">
              <a:rPr lang="en-US" smtClean="0"/>
              <a:t>17-03-03</a:t>
            </a:fld>
            <a:endParaRPr 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D364B6-FAF0-1141-B3C6-32A263246C52}" type="slidenum">
              <a:rPr lang="en-US" smtClean="0"/>
              <a:t>‹#›</a:t>
            </a:fld>
            <a:endParaRPr lang="en-US"/>
          </a:p>
        </p:txBody>
      </p:sp>
    </p:spTree>
    <p:extLst>
      <p:ext uri="{BB962C8B-B14F-4D97-AF65-F5344CB8AC3E}">
        <p14:creationId xmlns:p14="http://schemas.microsoft.com/office/powerpoint/2010/main" val="20300954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1</a:t>
            </a:fld>
            <a:endParaRPr lang="en-US"/>
          </a:p>
        </p:txBody>
      </p:sp>
    </p:spTree>
    <p:extLst>
      <p:ext uri="{BB962C8B-B14F-4D97-AF65-F5344CB8AC3E}">
        <p14:creationId xmlns:p14="http://schemas.microsoft.com/office/powerpoint/2010/main" val="1575997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2</a:t>
            </a:fld>
            <a:endParaRPr lang="en-US"/>
          </a:p>
        </p:txBody>
      </p:sp>
    </p:spTree>
    <p:extLst>
      <p:ext uri="{BB962C8B-B14F-4D97-AF65-F5344CB8AC3E}">
        <p14:creationId xmlns:p14="http://schemas.microsoft.com/office/powerpoint/2010/main" val="903923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3</a:t>
            </a:fld>
            <a:endParaRPr lang="en-US"/>
          </a:p>
        </p:txBody>
      </p:sp>
    </p:spTree>
    <p:extLst>
      <p:ext uri="{BB962C8B-B14F-4D97-AF65-F5344CB8AC3E}">
        <p14:creationId xmlns:p14="http://schemas.microsoft.com/office/powerpoint/2010/main" val="1807234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4</a:t>
            </a:fld>
            <a:endParaRPr lang="en-US"/>
          </a:p>
        </p:txBody>
      </p:sp>
    </p:spTree>
    <p:extLst>
      <p:ext uri="{BB962C8B-B14F-4D97-AF65-F5344CB8AC3E}">
        <p14:creationId xmlns:p14="http://schemas.microsoft.com/office/powerpoint/2010/main" val="16712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5</a:t>
            </a:fld>
            <a:endParaRPr lang="en-US"/>
          </a:p>
        </p:txBody>
      </p:sp>
    </p:spTree>
    <p:extLst>
      <p:ext uri="{BB962C8B-B14F-4D97-AF65-F5344CB8AC3E}">
        <p14:creationId xmlns:p14="http://schemas.microsoft.com/office/powerpoint/2010/main" val="1801191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6</a:t>
            </a:fld>
            <a:endParaRPr lang="en-US"/>
          </a:p>
        </p:txBody>
      </p:sp>
    </p:spTree>
    <p:extLst>
      <p:ext uri="{BB962C8B-B14F-4D97-AF65-F5344CB8AC3E}">
        <p14:creationId xmlns:p14="http://schemas.microsoft.com/office/powerpoint/2010/main" val="3267714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7</a:t>
            </a:fld>
            <a:endParaRPr lang="en-US"/>
          </a:p>
        </p:txBody>
      </p:sp>
    </p:spTree>
    <p:extLst>
      <p:ext uri="{BB962C8B-B14F-4D97-AF65-F5344CB8AC3E}">
        <p14:creationId xmlns:p14="http://schemas.microsoft.com/office/powerpoint/2010/main" val="4151737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8</a:t>
            </a:fld>
            <a:endParaRPr lang="en-US"/>
          </a:p>
        </p:txBody>
      </p:sp>
    </p:spTree>
    <p:extLst>
      <p:ext uri="{BB962C8B-B14F-4D97-AF65-F5344CB8AC3E}">
        <p14:creationId xmlns:p14="http://schemas.microsoft.com/office/powerpoint/2010/main" val="841284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9</a:t>
            </a:fld>
            <a:endParaRPr lang="en-US"/>
          </a:p>
        </p:txBody>
      </p:sp>
    </p:spTree>
    <p:extLst>
      <p:ext uri="{BB962C8B-B14F-4D97-AF65-F5344CB8AC3E}">
        <p14:creationId xmlns:p14="http://schemas.microsoft.com/office/powerpoint/2010/main" val="3088946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10</a:t>
            </a:fld>
            <a:endParaRPr lang="en-US"/>
          </a:p>
        </p:txBody>
      </p:sp>
    </p:spTree>
    <p:extLst>
      <p:ext uri="{BB962C8B-B14F-4D97-AF65-F5344CB8AC3E}">
        <p14:creationId xmlns:p14="http://schemas.microsoft.com/office/powerpoint/2010/main" val="633407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11</a:t>
            </a:fld>
            <a:endParaRPr lang="en-US"/>
          </a:p>
        </p:txBody>
      </p:sp>
    </p:spTree>
    <p:extLst>
      <p:ext uri="{BB962C8B-B14F-4D97-AF65-F5344CB8AC3E}">
        <p14:creationId xmlns:p14="http://schemas.microsoft.com/office/powerpoint/2010/main" val="2441956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12</a:t>
            </a:fld>
            <a:endParaRPr lang="en-US"/>
          </a:p>
        </p:txBody>
      </p:sp>
    </p:spTree>
    <p:extLst>
      <p:ext uri="{BB962C8B-B14F-4D97-AF65-F5344CB8AC3E}">
        <p14:creationId xmlns:p14="http://schemas.microsoft.com/office/powerpoint/2010/main" val="3099275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13</a:t>
            </a:fld>
            <a:endParaRPr lang="en-US"/>
          </a:p>
        </p:txBody>
      </p:sp>
    </p:spTree>
    <p:extLst>
      <p:ext uri="{BB962C8B-B14F-4D97-AF65-F5344CB8AC3E}">
        <p14:creationId xmlns:p14="http://schemas.microsoft.com/office/powerpoint/2010/main" val="1789560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14</a:t>
            </a:fld>
            <a:endParaRPr lang="en-US"/>
          </a:p>
        </p:txBody>
      </p:sp>
    </p:spTree>
    <p:extLst>
      <p:ext uri="{BB962C8B-B14F-4D97-AF65-F5344CB8AC3E}">
        <p14:creationId xmlns:p14="http://schemas.microsoft.com/office/powerpoint/2010/main" val="1986603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15</a:t>
            </a:fld>
            <a:endParaRPr lang="en-US"/>
          </a:p>
        </p:txBody>
      </p:sp>
    </p:spTree>
    <p:extLst>
      <p:ext uri="{BB962C8B-B14F-4D97-AF65-F5344CB8AC3E}">
        <p14:creationId xmlns:p14="http://schemas.microsoft.com/office/powerpoint/2010/main" val="2557862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16</a:t>
            </a:fld>
            <a:endParaRPr lang="en-US"/>
          </a:p>
        </p:txBody>
      </p:sp>
    </p:spTree>
    <p:extLst>
      <p:ext uri="{BB962C8B-B14F-4D97-AF65-F5344CB8AC3E}">
        <p14:creationId xmlns:p14="http://schemas.microsoft.com/office/powerpoint/2010/main" val="2528035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17</a:t>
            </a:fld>
            <a:endParaRPr lang="en-US"/>
          </a:p>
        </p:txBody>
      </p:sp>
    </p:spTree>
    <p:extLst>
      <p:ext uri="{BB962C8B-B14F-4D97-AF65-F5344CB8AC3E}">
        <p14:creationId xmlns:p14="http://schemas.microsoft.com/office/powerpoint/2010/main" val="24748636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18</a:t>
            </a:fld>
            <a:endParaRPr lang="en-US"/>
          </a:p>
        </p:txBody>
      </p:sp>
    </p:spTree>
    <p:extLst>
      <p:ext uri="{BB962C8B-B14F-4D97-AF65-F5344CB8AC3E}">
        <p14:creationId xmlns:p14="http://schemas.microsoft.com/office/powerpoint/2010/main" val="6028353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19</a:t>
            </a:fld>
            <a:endParaRPr lang="en-US"/>
          </a:p>
        </p:txBody>
      </p:sp>
    </p:spTree>
    <p:extLst>
      <p:ext uri="{BB962C8B-B14F-4D97-AF65-F5344CB8AC3E}">
        <p14:creationId xmlns:p14="http://schemas.microsoft.com/office/powerpoint/2010/main" val="3891417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20</a:t>
            </a:fld>
            <a:endParaRPr lang="en-US"/>
          </a:p>
        </p:txBody>
      </p:sp>
    </p:spTree>
    <p:extLst>
      <p:ext uri="{BB962C8B-B14F-4D97-AF65-F5344CB8AC3E}">
        <p14:creationId xmlns:p14="http://schemas.microsoft.com/office/powerpoint/2010/main" val="1514752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21</a:t>
            </a:fld>
            <a:endParaRPr lang="en-US"/>
          </a:p>
        </p:txBody>
      </p:sp>
    </p:spTree>
    <p:extLst>
      <p:ext uri="{BB962C8B-B14F-4D97-AF65-F5344CB8AC3E}">
        <p14:creationId xmlns:p14="http://schemas.microsoft.com/office/powerpoint/2010/main" val="37537677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22</a:t>
            </a:fld>
            <a:endParaRPr lang="en-US"/>
          </a:p>
        </p:txBody>
      </p:sp>
    </p:spTree>
    <p:extLst>
      <p:ext uri="{BB962C8B-B14F-4D97-AF65-F5344CB8AC3E}">
        <p14:creationId xmlns:p14="http://schemas.microsoft.com/office/powerpoint/2010/main" val="3679282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23</a:t>
            </a:fld>
            <a:endParaRPr lang="en-US"/>
          </a:p>
        </p:txBody>
      </p:sp>
    </p:spTree>
    <p:extLst>
      <p:ext uri="{BB962C8B-B14F-4D97-AF65-F5344CB8AC3E}">
        <p14:creationId xmlns:p14="http://schemas.microsoft.com/office/powerpoint/2010/main" val="45326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24</a:t>
            </a:fld>
            <a:endParaRPr lang="en-US"/>
          </a:p>
        </p:txBody>
      </p:sp>
    </p:spTree>
    <p:extLst>
      <p:ext uri="{BB962C8B-B14F-4D97-AF65-F5344CB8AC3E}">
        <p14:creationId xmlns:p14="http://schemas.microsoft.com/office/powerpoint/2010/main" val="3102881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25</a:t>
            </a:fld>
            <a:endParaRPr lang="en-US"/>
          </a:p>
        </p:txBody>
      </p:sp>
    </p:spTree>
    <p:extLst>
      <p:ext uri="{BB962C8B-B14F-4D97-AF65-F5344CB8AC3E}">
        <p14:creationId xmlns:p14="http://schemas.microsoft.com/office/powerpoint/2010/main" val="41982711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26</a:t>
            </a:fld>
            <a:endParaRPr lang="en-US"/>
          </a:p>
        </p:txBody>
      </p:sp>
    </p:spTree>
    <p:extLst>
      <p:ext uri="{BB962C8B-B14F-4D97-AF65-F5344CB8AC3E}">
        <p14:creationId xmlns:p14="http://schemas.microsoft.com/office/powerpoint/2010/main" val="404271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27</a:t>
            </a:fld>
            <a:endParaRPr lang="en-US"/>
          </a:p>
        </p:txBody>
      </p:sp>
    </p:spTree>
    <p:extLst>
      <p:ext uri="{BB962C8B-B14F-4D97-AF65-F5344CB8AC3E}">
        <p14:creationId xmlns:p14="http://schemas.microsoft.com/office/powerpoint/2010/main" val="14615726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28</a:t>
            </a:fld>
            <a:endParaRPr lang="en-US"/>
          </a:p>
        </p:txBody>
      </p:sp>
    </p:spTree>
    <p:extLst>
      <p:ext uri="{BB962C8B-B14F-4D97-AF65-F5344CB8AC3E}">
        <p14:creationId xmlns:p14="http://schemas.microsoft.com/office/powerpoint/2010/main" val="34028874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29</a:t>
            </a:fld>
            <a:endParaRPr lang="en-US"/>
          </a:p>
        </p:txBody>
      </p:sp>
    </p:spTree>
    <p:extLst>
      <p:ext uri="{BB962C8B-B14F-4D97-AF65-F5344CB8AC3E}">
        <p14:creationId xmlns:p14="http://schemas.microsoft.com/office/powerpoint/2010/main" val="23290838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30</a:t>
            </a:fld>
            <a:endParaRPr lang="en-US"/>
          </a:p>
        </p:txBody>
      </p:sp>
    </p:spTree>
    <p:extLst>
      <p:ext uri="{BB962C8B-B14F-4D97-AF65-F5344CB8AC3E}">
        <p14:creationId xmlns:p14="http://schemas.microsoft.com/office/powerpoint/2010/main" val="39366570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31</a:t>
            </a:fld>
            <a:endParaRPr lang="en-US"/>
          </a:p>
        </p:txBody>
      </p:sp>
    </p:spTree>
    <p:extLst>
      <p:ext uri="{BB962C8B-B14F-4D97-AF65-F5344CB8AC3E}">
        <p14:creationId xmlns:p14="http://schemas.microsoft.com/office/powerpoint/2010/main" val="41820373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32</a:t>
            </a:fld>
            <a:endParaRPr lang="en-US"/>
          </a:p>
        </p:txBody>
      </p:sp>
    </p:spTree>
    <p:extLst>
      <p:ext uri="{BB962C8B-B14F-4D97-AF65-F5344CB8AC3E}">
        <p14:creationId xmlns:p14="http://schemas.microsoft.com/office/powerpoint/2010/main" val="23239291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33</a:t>
            </a:fld>
            <a:endParaRPr lang="en-US"/>
          </a:p>
        </p:txBody>
      </p:sp>
    </p:spTree>
    <p:extLst>
      <p:ext uri="{BB962C8B-B14F-4D97-AF65-F5344CB8AC3E}">
        <p14:creationId xmlns:p14="http://schemas.microsoft.com/office/powerpoint/2010/main" val="7022360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34</a:t>
            </a:fld>
            <a:endParaRPr lang="en-US"/>
          </a:p>
        </p:txBody>
      </p:sp>
    </p:spTree>
    <p:extLst>
      <p:ext uri="{BB962C8B-B14F-4D97-AF65-F5344CB8AC3E}">
        <p14:creationId xmlns:p14="http://schemas.microsoft.com/office/powerpoint/2010/main" val="4573835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35</a:t>
            </a:fld>
            <a:endParaRPr lang="en-US"/>
          </a:p>
        </p:txBody>
      </p:sp>
    </p:spTree>
    <p:extLst>
      <p:ext uri="{BB962C8B-B14F-4D97-AF65-F5344CB8AC3E}">
        <p14:creationId xmlns:p14="http://schemas.microsoft.com/office/powerpoint/2010/main" val="16662125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36</a:t>
            </a:fld>
            <a:endParaRPr lang="en-US"/>
          </a:p>
        </p:txBody>
      </p:sp>
    </p:spTree>
    <p:extLst>
      <p:ext uri="{BB962C8B-B14F-4D97-AF65-F5344CB8AC3E}">
        <p14:creationId xmlns:p14="http://schemas.microsoft.com/office/powerpoint/2010/main" val="3200635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37</a:t>
            </a:fld>
            <a:endParaRPr lang="en-US"/>
          </a:p>
        </p:txBody>
      </p:sp>
    </p:spTree>
    <p:extLst>
      <p:ext uri="{BB962C8B-B14F-4D97-AF65-F5344CB8AC3E}">
        <p14:creationId xmlns:p14="http://schemas.microsoft.com/office/powerpoint/2010/main" val="32708609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38</a:t>
            </a:fld>
            <a:endParaRPr lang="en-US"/>
          </a:p>
        </p:txBody>
      </p:sp>
    </p:spTree>
    <p:extLst>
      <p:ext uri="{BB962C8B-B14F-4D97-AF65-F5344CB8AC3E}">
        <p14:creationId xmlns:p14="http://schemas.microsoft.com/office/powerpoint/2010/main" val="2276188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39</a:t>
            </a:fld>
            <a:endParaRPr lang="en-US"/>
          </a:p>
        </p:txBody>
      </p:sp>
    </p:spTree>
    <p:extLst>
      <p:ext uri="{BB962C8B-B14F-4D97-AF65-F5344CB8AC3E}">
        <p14:creationId xmlns:p14="http://schemas.microsoft.com/office/powerpoint/2010/main" val="7585762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40</a:t>
            </a:fld>
            <a:endParaRPr lang="en-US"/>
          </a:p>
        </p:txBody>
      </p:sp>
    </p:spTree>
    <p:extLst>
      <p:ext uri="{BB962C8B-B14F-4D97-AF65-F5344CB8AC3E}">
        <p14:creationId xmlns:p14="http://schemas.microsoft.com/office/powerpoint/2010/main" val="28718615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41</a:t>
            </a:fld>
            <a:endParaRPr lang="en-US"/>
          </a:p>
        </p:txBody>
      </p:sp>
    </p:spTree>
    <p:extLst>
      <p:ext uri="{BB962C8B-B14F-4D97-AF65-F5344CB8AC3E}">
        <p14:creationId xmlns:p14="http://schemas.microsoft.com/office/powerpoint/2010/main" val="14679290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42</a:t>
            </a:fld>
            <a:endParaRPr lang="en-US"/>
          </a:p>
        </p:txBody>
      </p:sp>
    </p:spTree>
    <p:extLst>
      <p:ext uri="{BB962C8B-B14F-4D97-AF65-F5344CB8AC3E}">
        <p14:creationId xmlns:p14="http://schemas.microsoft.com/office/powerpoint/2010/main" val="31424375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43</a:t>
            </a:fld>
            <a:endParaRPr lang="en-US"/>
          </a:p>
        </p:txBody>
      </p:sp>
    </p:spTree>
    <p:extLst>
      <p:ext uri="{BB962C8B-B14F-4D97-AF65-F5344CB8AC3E}">
        <p14:creationId xmlns:p14="http://schemas.microsoft.com/office/powerpoint/2010/main" val="6218691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44</a:t>
            </a:fld>
            <a:endParaRPr lang="en-US"/>
          </a:p>
        </p:txBody>
      </p:sp>
    </p:spTree>
    <p:extLst>
      <p:ext uri="{BB962C8B-B14F-4D97-AF65-F5344CB8AC3E}">
        <p14:creationId xmlns:p14="http://schemas.microsoft.com/office/powerpoint/2010/main" val="2285998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45</a:t>
            </a:fld>
            <a:endParaRPr lang="en-US"/>
          </a:p>
        </p:txBody>
      </p:sp>
    </p:spTree>
    <p:extLst>
      <p:ext uri="{BB962C8B-B14F-4D97-AF65-F5344CB8AC3E}">
        <p14:creationId xmlns:p14="http://schemas.microsoft.com/office/powerpoint/2010/main" val="688600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46</a:t>
            </a:fld>
            <a:endParaRPr lang="en-US"/>
          </a:p>
        </p:txBody>
      </p:sp>
    </p:spTree>
    <p:extLst>
      <p:ext uri="{BB962C8B-B14F-4D97-AF65-F5344CB8AC3E}">
        <p14:creationId xmlns:p14="http://schemas.microsoft.com/office/powerpoint/2010/main" val="22167844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47</a:t>
            </a:fld>
            <a:endParaRPr lang="en-US"/>
          </a:p>
        </p:txBody>
      </p:sp>
    </p:spTree>
    <p:extLst>
      <p:ext uri="{BB962C8B-B14F-4D97-AF65-F5344CB8AC3E}">
        <p14:creationId xmlns:p14="http://schemas.microsoft.com/office/powerpoint/2010/main" val="37202315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D364B6-FAF0-1141-B3C6-32A263246C52}" type="slidenum">
              <a:rPr lang="en-US" smtClean="0"/>
              <a:t>48</a:t>
            </a:fld>
            <a:endParaRPr lang="en-US"/>
          </a:p>
        </p:txBody>
      </p:sp>
    </p:spTree>
    <p:extLst>
      <p:ext uri="{BB962C8B-B14F-4D97-AF65-F5344CB8AC3E}">
        <p14:creationId xmlns:p14="http://schemas.microsoft.com/office/powerpoint/2010/main" val="44658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DB75BA-B5E8-403F-B097-B6404DB07C4A}" type="datetimeFigureOut">
              <a:rPr lang="en-US" smtClean="0"/>
              <a:t>17-03-03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E2BEA4-8017-4904-B061-E01F14C41541}" type="slidenum">
              <a:rPr lang="en-US" smtClean="0"/>
              <a:t>‹#›</a:t>
            </a:fld>
            <a:endParaRPr lang="en-US"/>
          </a:p>
        </p:txBody>
      </p:sp>
    </p:spTree>
    <p:extLst>
      <p:ext uri="{BB962C8B-B14F-4D97-AF65-F5344CB8AC3E}">
        <p14:creationId xmlns:p14="http://schemas.microsoft.com/office/powerpoint/2010/main" val="3828744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1DB75BA-B5E8-403F-B097-B6404DB07C4A}" type="datetimeFigureOut">
              <a:rPr lang="en-US" smtClean="0"/>
              <a:t>17-03-03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E2BEA4-8017-4904-B061-E01F14C41541}" type="slidenum">
              <a:rPr lang="en-US" smtClean="0"/>
              <a:t>‹#›</a:t>
            </a:fld>
            <a:endParaRPr lang="en-US"/>
          </a:p>
        </p:txBody>
      </p:sp>
    </p:spTree>
    <p:extLst>
      <p:ext uri="{BB962C8B-B14F-4D97-AF65-F5344CB8AC3E}">
        <p14:creationId xmlns:p14="http://schemas.microsoft.com/office/powerpoint/2010/main" val="3234961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DB75BA-B5E8-403F-B097-B6404DB07C4A}" type="datetimeFigureOut">
              <a:rPr lang="en-US" smtClean="0"/>
              <a:t>17-03-03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E2BEA4-8017-4904-B061-E01F14C41541}" type="slidenum">
              <a:rPr lang="en-US" smtClean="0"/>
              <a:t>‹#›</a:t>
            </a:fld>
            <a:endParaRPr lang="en-US"/>
          </a:p>
        </p:txBody>
      </p:sp>
    </p:spTree>
    <p:extLst>
      <p:ext uri="{BB962C8B-B14F-4D97-AF65-F5344CB8AC3E}">
        <p14:creationId xmlns:p14="http://schemas.microsoft.com/office/powerpoint/2010/main" val="2268403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DB75BA-B5E8-403F-B097-B6404DB07C4A}" type="datetimeFigureOut">
              <a:rPr lang="en-US" smtClean="0"/>
              <a:t>17-03-03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E2BEA4-8017-4904-B061-E01F14C41541}" type="slidenum">
              <a:rPr lang="en-US" smtClean="0"/>
              <a:t>‹#›</a:t>
            </a:fld>
            <a:endParaRPr lang="en-US"/>
          </a:p>
        </p:txBody>
      </p:sp>
    </p:spTree>
    <p:extLst>
      <p:ext uri="{BB962C8B-B14F-4D97-AF65-F5344CB8AC3E}">
        <p14:creationId xmlns:p14="http://schemas.microsoft.com/office/powerpoint/2010/main" val="4248925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DB75BA-B5E8-403F-B097-B6404DB07C4A}" type="datetimeFigureOut">
              <a:rPr lang="en-US" smtClean="0"/>
              <a:t>17-03-03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E2BEA4-8017-4904-B061-E01F14C41541}" type="slidenum">
              <a:rPr lang="en-US" smtClean="0"/>
              <a:t>‹#›</a:t>
            </a:fld>
            <a:endParaRPr lang="en-US"/>
          </a:p>
        </p:txBody>
      </p:sp>
    </p:spTree>
    <p:extLst>
      <p:ext uri="{BB962C8B-B14F-4D97-AF65-F5344CB8AC3E}">
        <p14:creationId xmlns:p14="http://schemas.microsoft.com/office/powerpoint/2010/main" val="2448305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DB75BA-B5E8-403F-B097-B6404DB07C4A}" type="datetimeFigureOut">
              <a:rPr lang="en-US" smtClean="0"/>
              <a:t>17-03-03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E2BEA4-8017-4904-B061-E01F14C41541}" type="slidenum">
              <a:rPr lang="en-US" smtClean="0"/>
              <a:t>‹#›</a:t>
            </a:fld>
            <a:endParaRPr lang="en-US"/>
          </a:p>
        </p:txBody>
      </p:sp>
    </p:spTree>
    <p:extLst>
      <p:ext uri="{BB962C8B-B14F-4D97-AF65-F5344CB8AC3E}">
        <p14:creationId xmlns:p14="http://schemas.microsoft.com/office/powerpoint/2010/main" val="2700863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DB75BA-B5E8-403F-B097-B6404DB07C4A}" type="datetimeFigureOut">
              <a:rPr lang="en-US" smtClean="0"/>
              <a:t>17-03-03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E2BEA4-8017-4904-B061-E01F14C41541}" type="slidenum">
              <a:rPr lang="en-US" smtClean="0"/>
              <a:t>‹#›</a:t>
            </a:fld>
            <a:endParaRPr lang="en-US"/>
          </a:p>
        </p:txBody>
      </p:sp>
    </p:spTree>
    <p:extLst>
      <p:ext uri="{BB962C8B-B14F-4D97-AF65-F5344CB8AC3E}">
        <p14:creationId xmlns:p14="http://schemas.microsoft.com/office/powerpoint/2010/main" val="455885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DB75BA-B5E8-403F-B097-B6404DB07C4A}" type="datetimeFigureOut">
              <a:rPr lang="en-US" smtClean="0"/>
              <a:t>17-03-03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E2BEA4-8017-4904-B061-E01F14C41541}" type="slidenum">
              <a:rPr lang="en-US" smtClean="0"/>
              <a:t>‹#›</a:t>
            </a:fld>
            <a:endParaRPr lang="en-US"/>
          </a:p>
        </p:txBody>
      </p:sp>
    </p:spTree>
    <p:extLst>
      <p:ext uri="{BB962C8B-B14F-4D97-AF65-F5344CB8AC3E}">
        <p14:creationId xmlns:p14="http://schemas.microsoft.com/office/powerpoint/2010/main" val="3025203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DB75BA-B5E8-403F-B097-B6404DB07C4A}" type="datetimeFigureOut">
              <a:rPr lang="en-US" smtClean="0"/>
              <a:t>17-03-03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E2BEA4-8017-4904-B061-E01F14C41541}" type="slidenum">
              <a:rPr lang="en-US" smtClean="0"/>
              <a:t>‹#›</a:t>
            </a:fld>
            <a:endParaRPr lang="en-US"/>
          </a:p>
        </p:txBody>
      </p:sp>
    </p:spTree>
    <p:extLst>
      <p:ext uri="{BB962C8B-B14F-4D97-AF65-F5344CB8AC3E}">
        <p14:creationId xmlns:p14="http://schemas.microsoft.com/office/powerpoint/2010/main" val="1082253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DB75BA-B5E8-403F-B097-B6404DB07C4A}" type="datetimeFigureOut">
              <a:rPr lang="en-US" smtClean="0"/>
              <a:t>17-03-03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E2BEA4-8017-4904-B061-E01F14C41541}" type="slidenum">
              <a:rPr lang="en-US" smtClean="0"/>
              <a:t>‹#›</a:t>
            </a:fld>
            <a:endParaRPr lang="en-US"/>
          </a:p>
        </p:txBody>
      </p:sp>
    </p:spTree>
    <p:extLst>
      <p:ext uri="{BB962C8B-B14F-4D97-AF65-F5344CB8AC3E}">
        <p14:creationId xmlns:p14="http://schemas.microsoft.com/office/powerpoint/2010/main" val="2487020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5"/>
            <a:ext cx="2057400" cy="487627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865"/>
            <a:ext cx="6019800" cy="487627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DB75BA-B5E8-403F-B097-B6404DB07C4A}" type="datetimeFigureOut">
              <a:rPr lang="en-US" smtClean="0"/>
              <a:t>17-03-03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E2BEA4-8017-4904-B061-E01F14C41541}" type="slidenum">
              <a:rPr lang="en-US" smtClean="0"/>
              <a:t>‹#›</a:t>
            </a:fld>
            <a:endParaRPr lang="en-US"/>
          </a:p>
        </p:txBody>
      </p:sp>
    </p:spTree>
    <p:extLst>
      <p:ext uri="{BB962C8B-B14F-4D97-AF65-F5344CB8AC3E}">
        <p14:creationId xmlns:p14="http://schemas.microsoft.com/office/powerpoint/2010/main" val="42826906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11DB75BA-B5E8-403F-B097-B6404DB07C4A}" type="datetimeFigureOut">
              <a:rPr lang="en-US" smtClean="0"/>
              <a:t>17-03-03</a:t>
            </a:fld>
            <a:endParaRPr lang="en-US"/>
          </a:p>
        </p:txBody>
      </p:sp>
      <p:sp>
        <p:nvSpPr>
          <p:cNvPr id="5" name="Footer Placeholder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00E2BEA4-8017-4904-B061-E01F14C41541}" type="slidenum">
              <a:rPr lang="en-US" smtClean="0"/>
              <a:t>‹#›</a:t>
            </a:fld>
            <a:endParaRPr lang="en-US"/>
          </a:p>
        </p:txBody>
      </p:sp>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Tree>
    <p:extLst>
      <p:ext uri="{BB962C8B-B14F-4D97-AF65-F5344CB8AC3E}">
        <p14:creationId xmlns:p14="http://schemas.microsoft.com/office/powerpoint/2010/main" val="2403363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3.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Tree>
    <p:extLst>
      <p:ext uri="{BB962C8B-B14F-4D97-AF65-F5344CB8AC3E}">
        <p14:creationId xmlns:p14="http://schemas.microsoft.com/office/powerpoint/2010/main" val="26457884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3760" y="1524000"/>
            <a:ext cx="5556479" cy="830997"/>
          </a:xfrm>
          <a:prstGeom prst="rect">
            <a:avLst/>
          </a:prstGeom>
          <a:noFill/>
        </p:spPr>
        <p:txBody>
          <a:bodyPr wrap="none" rtlCol="0">
            <a:spAutoFit/>
          </a:bodyPr>
          <a:lstStyle/>
          <a:p>
            <a:pPr algn="ctr"/>
            <a:r>
              <a:rPr lang="en-US" sz="2400" dirty="0" smtClean="0">
                <a:latin typeface="Arial" panose="020B0604020202020204" pitchFamily="34" charset="0"/>
                <a:cs typeface="Arial" panose="020B0604020202020204" pitchFamily="34" charset="0"/>
              </a:rPr>
              <a:t>Educational support</a:t>
            </a:r>
            <a:r>
              <a:rPr lang="en-US" sz="2400" baseline="0" dirty="0" smtClean="0">
                <a:latin typeface="Arial" panose="020B0604020202020204" pitchFamily="34" charset="0"/>
                <a:cs typeface="Arial" panose="020B0604020202020204" pitchFamily="34" charset="0"/>
              </a:rPr>
              <a:t> for this course was </a:t>
            </a:r>
          </a:p>
          <a:p>
            <a:pPr algn="ctr"/>
            <a:r>
              <a:rPr lang="en-US" sz="2400" baseline="0" dirty="0" smtClean="0">
                <a:latin typeface="Arial" panose="020B0604020202020204" pitchFamily="34" charset="0"/>
                <a:cs typeface="Arial" panose="020B0604020202020204" pitchFamily="34" charset="0"/>
              </a:rPr>
              <a:t>generously provided by:</a:t>
            </a:r>
            <a:endParaRPr lang="en-US" sz="24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1813" y="2667000"/>
            <a:ext cx="3000375" cy="1270000"/>
          </a:xfrm>
          <a:prstGeom prst="rect">
            <a:avLst/>
          </a:prstGeom>
        </p:spPr>
      </p:pic>
    </p:spTree>
    <p:extLst>
      <p:ext uri="{BB962C8B-B14F-4D97-AF65-F5344CB8AC3E}">
        <p14:creationId xmlns:p14="http://schemas.microsoft.com/office/powerpoint/2010/main" val="29398803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fontScale="92500"/>
          </a:bodyPr>
          <a:lstStyle/>
          <a:p>
            <a:r>
              <a:rPr lang="en-US" dirty="0" smtClean="0"/>
              <a:t>Patient Assessment</a:t>
            </a:r>
          </a:p>
          <a:p>
            <a:pPr lvl="1"/>
            <a:r>
              <a:rPr lang="en-US" dirty="0" smtClean="0"/>
              <a:t>History and Physical</a:t>
            </a:r>
          </a:p>
          <a:p>
            <a:pPr lvl="1"/>
            <a:r>
              <a:rPr lang="en-US" dirty="0" smtClean="0"/>
              <a:t>Laboratory Assessment and Imaging (</a:t>
            </a:r>
            <a:r>
              <a:rPr lang="en-US" dirty="0"/>
              <a:t>w</a:t>
            </a:r>
            <a:r>
              <a:rPr lang="en-US" dirty="0" smtClean="0"/>
              <a:t>here relevant)</a:t>
            </a:r>
          </a:p>
          <a:p>
            <a:pPr lvl="1"/>
            <a:r>
              <a:rPr lang="en-US" dirty="0" smtClean="0"/>
              <a:t>Functional Status Assessment</a:t>
            </a:r>
          </a:p>
          <a:p>
            <a:r>
              <a:rPr lang="en-US" dirty="0" smtClean="0"/>
              <a:t>Review of Delegation</a:t>
            </a:r>
          </a:p>
          <a:p>
            <a:pPr lvl="1"/>
            <a:r>
              <a:rPr lang="en-US" dirty="0" smtClean="0"/>
              <a:t>How to provide delegation</a:t>
            </a:r>
          </a:p>
          <a:p>
            <a:pPr lvl="1"/>
            <a:r>
              <a:rPr lang="en-US" dirty="0" smtClean="0"/>
              <a:t>How to accept delegation</a:t>
            </a:r>
            <a:endParaRPr lang="en-US" dirty="0"/>
          </a:p>
        </p:txBody>
      </p:sp>
    </p:spTree>
    <p:extLst>
      <p:ext uri="{BB962C8B-B14F-4D97-AF65-F5344CB8AC3E}">
        <p14:creationId xmlns:p14="http://schemas.microsoft.com/office/powerpoint/2010/main" val="18851169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Adequate Patient Assessment</a:t>
            </a:r>
            <a:endParaRPr lang="en-US" dirty="0"/>
          </a:p>
        </p:txBody>
      </p:sp>
      <p:pic>
        <p:nvPicPr>
          <p:cNvPr id="4" name="Content Placeholder 3" descr="iStock-504309690.jpg"/>
          <p:cNvPicPr>
            <a:picLocks noGrp="1" noChangeAspect="1"/>
          </p:cNvPicPr>
          <p:nvPr>
            <p:ph idx="1"/>
          </p:nvPr>
        </p:nvPicPr>
        <p:blipFill>
          <a:blip r:embed="rId3" cstate="print">
            <a:extLst>
              <a:ext uri="{28A0092B-C50C-407E-A947-70E740481C1C}">
                <a14:useLocalDpi xmlns:a14="http://schemas.microsoft.com/office/drawing/2010/main" val="0"/>
              </a:ext>
            </a:extLst>
          </a:blip>
          <a:srcRect t="8796" b="8796"/>
          <a:stretch>
            <a:fillRect/>
          </a:stretch>
        </p:blipFill>
        <p:spPr/>
      </p:pic>
    </p:spTree>
    <p:extLst>
      <p:ext uri="{BB962C8B-B14F-4D97-AF65-F5344CB8AC3E}">
        <p14:creationId xmlns:p14="http://schemas.microsoft.com/office/powerpoint/2010/main" val="20231767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experience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Many providers fail to ensure adequate history taking and assessment</a:t>
            </a:r>
          </a:p>
          <a:p>
            <a:r>
              <a:rPr lang="en-US" dirty="0" smtClean="0"/>
              <a:t>Many providers fail to reassess patients at regular intervals for tolerance and efficacy of therapy</a:t>
            </a:r>
          </a:p>
          <a:p>
            <a:r>
              <a:rPr lang="en-US" dirty="0" smtClean="0"/>
              <a:t>Many providers fail to recognize potential complications of therapy and take appropriate measures </a:t>
            </a:r>
            <a:endParaRPr lang="en-US" dirty="0"/>
          </a:p>
        </p:txBody>
      </p:sp>
    </p:spTree>
    <p:extLst>
      <p:ext uri="{BB962C8B-B14F-4D97-AF65-F5344CB8AC3E}">
        <p14:creationId xmlns:p14="http://schemas.microsoft.com/office/powerpoint/2010/main" val="9066460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Patient Assessment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All of the following should be a part of an IVIT assessment </a:t>
            </a:r>
          </a:p>
          <a:p>
            <a:pPr lvl="1"/>
            <a:r>
              <a:rPr lang="en-US" dirty="0" smtClean="0"/>
              <a:t>History of complaint and full medical history including:</a:t>
            </a:r>
          </a:p>
          <a:p>
            <a:pPr lvl="2"/>
            <a:r>
              <a:rPr lang="en-US" dirty="0" smtClean="0"/>
              <a:t>Allergies, current meds (may need authorization), family history, etc.</a:t>
            </a:r>
          </a:p>
          <a:p>
            <a:pPr lvl="1"/>
            <a:r>
              <a:rPr lang="en-US" dirty="0" smtClean="0"/>
              <a:t>Symptom assessment </a:t>
            </a:r>
          </a:p>
          <a:p>
            <a:pPr lvl="1"/>
            <a:r>
              <a:rPr lang="en-US" dirty="0" smtClean="0"/>
              <a:t>Pathology report/surgical pathology report (confirm diagnosis where appropriate)</a:t>
            </a:r>
          </a:p>
          <a:p>
            <a:pPr lvl="1"/>
            <a:r>
              <a:rPr lang="en-US" dirty="0" smtClean="0"/>
              <a:t>Imaging (to ensure pre-surgical/post surgical staging)/anatomical risks</a:t>
            </a:r>
          </a:p>
          <a:p>
            <a:pPr lvl="1"/>
            <a:r>
              <a:rPr lang="en-US" dirty="0" smtClean="0"/>
              <a:t>Laboratory work up </a:t>
            </a:r>
          </a:p>
          <a:p>
            <a:pPr lvl="1"/>
            <a:r>
              <a:rPr lang="en-US" dirty="0" smtClean="0"/>
              <a:t>Psychosocial and cultural review </a:t>
            </a:r>
          </a:p>
          <a:p>
            <a:pPr lvl="1"/>
            <a:r>
              <a:rPr lang="en-US" dirty="0" smtClean="0"/>
              <a:t>Power of attorney where appropriate</a:t>
            </a:r>
          </a:p>
          <a:p>
            <a:pPr lvl="1"/>
            <a:endParaRPr lang="en-US" dirty="0"/>
          </a:p>
        </p:txBody>
      </p:sp>
    </p:spTree>
    <p:extLst>
      <p:ext uri="{BB962C8B-B14F-4D97-AF65-F5344CB8AC3E}">
        <p14:creationId xmlns:p14="http://schemas.microsoft.com/office/powerpoint/2010/main" val="31703513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Functional or Symptom Assessment</a:t>
            </a:r>
            <a:endParaRPr lang="en-US" dirty="0"/>
          </a:p>
        </p:txBody>
      </p:sp>
      <p:sp>
        <p:nvSpPr>
          <p:cNvPr id="3" name="Content Placeholder 2"/>
          <p:cNvSpPr>
            <a:spLocks noGrp="1"/>
          </p:cNvSpPr>
          <p:nvPr>
            <p:ph idx="1"/>
          </p:nvPr>
        </p:nvSpPr>
        <p:spPr/>
        <p:txBody>
          <a:bodyPr>
            <a:normAutofit/>
          </a:bodyPr>
          <a:lstStyle/>
          <a:p>
            <a:r>
              <a:rPr lang="en-US" dirty="0" smtClean="0"/>
              <a:t>QOL/wellbeing improvements are a common goal and outcome of treatment</a:t>
            </a:r>
          </a:p>
          <a:p>
            <a:r>
              <a:rPr lang="en-US" dirty="0" smtClean="0"/>
              <a:t>They can be difficult to assess objectively</a:t>
            </a:r>
          </a:p>
          <a:p>
            <a:r>
              <a:rPr lang="en-US" dirty="0" smtClean="0"/>
              <a:t>Validated symptom assessment tools should be used at a new patient visit and regularly during follow up</a:t>
            </a:r>
          </a:p>
        </p:txBody>
      </p:sp>
    </p:spTree>
    <p:extLst>
      <p:ext uri="{BB962C8B-B14F-4D97-AF65-F5344CB8AC3E}">
        <p14:creationId xmlns:p14="http://schemas.microsoft.com/office/powerpoint/2010/main" val="16221176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Common Cancer Functional Assessments</a:t>
            </a:r>
            <a:endParaRPr lang="en-US" dirty="0"/>
          </a:p>
        </p:txBody>
      </p:sp>
      <p:sp>
        <p:nvSpPr>
          <p:cNvPr id="3" name="Content Placeholder 2"/>
          <p:cNvSpPr>
            <a:spLocks noGrp="1"/>
          </p:cNvSpPr>
          <p:nvPr>
            <p:ph idx="1"/>
          </p:nvPr>
        </p:nvSpPr>
        <p:spPr/>
        <p:txBody>
          <a:bodyPr>
            <a:normAutofit fontScale="92500" lnSpcReduction="20000"/>
          </a:bodyPr>
          <a:lstStyle/>
          <a:p>
            <a:r>
              <a:rPr lang="en-US" dirty="0"/>
              <a:t>Examples of assessments include:</a:t>
            </a:r>
          </a:p>
          <a:p>
            <a:pPr lvl="1"/>
            <a:r>
              <a:rPr lang="en-US" dirty="0" err="1"/>
              <a:t>Karnofsky</a:t>
            </a:r>
            <a:r>
              <a:rPr lang="en-US" dirty="0"/>
              <a:t> Performance Index (KPI)</a:t>
            </a:r>
          </a:p>
          <a:p>
            <a:pPr lvl="1"/>
            <a:r>
              <a:rPr lang="en-US" dirty="0"/>
              <a:t>Eastern Cooperative Oncology Group Performance Status (ECOG)</a:t>
            </a:r>
          </a:p>
          <a:p>
            <a:pPr lvl="1"/>
            <a:r>
              <a:rPr lang="en-US" dirty="0"/>
              <a:t>Symptom Severity Scales</a:t>
            </a:r>
          </a:p>
          <a:p>
            <a:pPr lvl="1"/>
            <a:r>
              <a:rPr lang="en-US" dirty="0"/>
              <a:t>Edmonton Symptom Assessment Survey (ESAS)</a:t>
            </a:r>
          </a:p>
          <a:p>
            <a:pPr lvl="1"/>
            <a:r>
              <a:rPr lang="en-US" dirty="0"/>
              <a:t>Patient Reported Functional Status (PRFS)</a:t>
            </a:r>
          </a:p>
          <a:p>
            <a:pPr lvl="1"/>
            <a:r>
              <a:rPr lang="en-US" dirty="0"/>
              <a:t>European </a:t>
            </a:r>
            <a:r>
              <a:rPr lang="en-US" dirty="0" err="1"/>
              <a:t>Organisation</a:t>
            </a:r>
            <a:r>
              <a:rPr lang="en-US" dirty="0"/>
              <a:t> for Research and Treatment of Cancer (EORTC QOL)</a:t>
            </a:r>
          </a:p>
          <a:p>
            <a:endParaRPr lang="en-US" dirty="0"/>
          </a:p>
        </p:txBody>
      </p:sp>
    </p:spTree>
    <p:extLst>
      <p:ext uri="{BB962C8B-B14F-4D97-AF65-F5344CB8AC3E}">
        <p14:creationId xmlns:p14="http://schemas.microsoft.com/office/powerpoint/2010/main" val="2444636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KPI</a:t>
            </a:r>
            <a:endParaRPr lang="en-US" dirty="0"/>
          </a:p>
        </p:txBody>
      </p:sp>
      <p:pic>
        <p:nvPicPr>
          <p:cNvPr id="4" name="Content Placeholder 3" descr="Screen Shot 2016-09-25 at 9.26.51 PM.png"/>
          <p:cNvPicPr>
            <a:picLocks noGrp="1" noChangeAspect="1"/>
          </p:cNvPicPr>
          <p:nvPr>
            <p:ph idx="1"/>
          </p:nvPr>
        </p:nvPicPr>
        <p:blipFill>
          <a:blip r:embed="rId3">
            <a:extLst>
              <a:ext uri="{28A0092B-C50C-407E-A947-70E740481C1C}">
                <a14:useLocalDpi xmlns:a14="http://schemas.microsoft.com/office/drawing/2010/main" val="0"/>
              </a:ext>
            </a:extLst>
          </a:blip>
          <a:srcRect t="-22827" b="-22827"/>
          <a:stretch>
            <a:fillRect/>
          </a:stretch>
        </p:blipFill>
        <p:spPr>
          <a:xfrm>
            <a:off x="184691" y="791817"/>
            <a:ext cx="8473535" cy="4415183"/>
          </a:xfrm>
        </p:spPr>
      </p:pic>
    </p:spTree>
    <p:extLst>
      <p:ext uri="{BB962C8B-B14F-4D97-AF65-F5344CB8AC3E}">
        <p14:creationId xmlns:p14="http://schemas.microsoft.com/office/powerpoint/2010/main" val="29835082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KPI cont’d</a:t>
            </a:r>
            <a:endParaRPr lang="en-US" dirty="0"/>
          </a:p>
        </p:txBody>
      </p:sp>
      <p:sp>
        <p:nvSpPr>
          <p:cNvPr id="3" name="Content Placeholder 2"/>
          <p:cNvSpPr>
            <a:spLocks noGrp="1"/>
          </p:cNvSpPr>
          <p:nvPr>
            <p:ph idx="1"/>
          </p:nvPr>
        </p:nvSpPr>
        <p:spPr/>
        <p:txBody>
          <a:bodyPr>
            <a:normAutofit fontScale="85000" lnSpcReduction="10000"/>
          </a:bodyPr>
          <a:lstStyle/>
          <a:p>
            <a:r>
              <a:rPr lang="en-US" dirty="0"/>
              <a:t>The </a:t>
            </a:r>
            <a:r>
              <a:rPr lang="en-US" dirty="0" err="1"/>
              <a:t>Karnofsky</a:t>
            </a:r>
            <a:r>
              <a:rPr lang="en-US" dirty="0"/>
              <a:t> Performance Scale Index allows patients to be classified as to their functional impairment. </a:t>
            </a:r>
            <a:endParaRPr lang="en-US" dirty="0" smtClean="0"/>
          </a:p>
          <a:p>
            <a:r>
              <a:rPr lang="en-US" dirty="0" smtClean="0"/>
              <a:t>This </a:t>
            </a:r>
            <a:r>
              <a:rPr lang="en-US" dirty="0"/>
              <a:t>can be used to compare effectiveness of different therapies and to assess the prognosis in individual patients. The lower the </a:t>
            </a:r>
            <a:r>
              <a:rPr lang="en-US" dirty="0" err="1"/>
              <a:t>Karnofsky</a:t>
            </a:r>
            <a:r>
              <a:rPr lang="en-US" dirty="0"/>
              <a:t> score, the worse the survival for most serious illnesses</a:t>
            </a:r>
            <a:r>
              <a:rPr lang="en-US" dirty="0" smtClean="0"/>
              <a:t>.</a:t>
            </a:r>
          </a:p>
          <a:p>
            <a:r>
              <a:rPr lang="en-US" dirty="0" smtClean="0"/>
              <a:t>It is physician conducted after a careful and complete assessment</a:t>
            </a:r>
            <a:endParaRPr lang="en-US" dirty="0"/>
          </a:p>
        </p:txBody>
      </p:sp>
    </p:spTree>
    <p:extLst>
      <p:ext uri="{BB962C8B-B14F-4D97-AF65-F5344CB8AC3E}">
        <p14:creationId xmlns:p14="http://schemas.microsoft.com/office/powerpoint/2010/main" val="9232579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ECOG</a:t>
            </a:r>
            <a:endParaRPr lang="en-US" dirty="0"/>
          </a:p>
        </p:txBody>
      </p:sp>
      <p:pic>
        <p:nvPicPr>
          <p:cNvPr id="4" name="Content Placeholder 3" descr="Screen Shot 2016-09-25 at 8.57.22 PM.png"/>
          <p:cNvPicPr>
            <a:picLocks noGrp="1" noChangeAspect="1"/>
          </p:cNvPicPr>
          <p:nvPr>
            <p:ph idx="1"/>
          </p:nvPr>
        </p:nvPicPr>
        <p:blipFill>
          <a:blip r:embed="rId3">
            <a:extLst>
              <a:ext uri="{28A0092B-C50C-407E-A947-70E740481C1C}">
                <a14:useLocalDpi xmlns:a14="http://schemas.microsoft.com/office/drawing/2010/main" val="0"/>
              </a:ext>
            </a:extLst>
          </a:blip>
          <a:srcRect l="-23272" r="-23272"/>
          <a:stretch>
            <a:fillRect/>
          </a:stretch>
        </p:blipFill>
        <p:spPr/>
      </p:pic>
    </p:spTree>
    <p:extLst>
      <p:ext uri="{BB962C8B-B14F-4D97-AF65-F5344CB8AC3E}">
        <p14:creationId xmlns:p14="http://schemas.microsoft.com/office/powerpoint/2010/main" val="15447752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ECOG vs. KPI</a:t>
            </a:r>
            <a:endParaRPr lang="en-US" dirty="0"/>
          </a:p>
        </p:txBody>
      </p:sp>
      <p:pic>
        <p:nvPicPr>
          <p:cNvPr id="4" name="Content Placeholder 3" descr="Screen Shot 2016-09-25 at 9.29.37 PM.png"/>
          <p:cNvPicPr>
            <a:picLocks noGrp="1" noChangeAspect="1"/>
          </p:cNvPicPr>
          <p:nvPr>
            <p:ph idx="1"/>
          </p:nvPr>
        </p:nvPicPr>
        <p:blipFill>
          <a:blip r:embed="rId3">
            <a:extLst>
              <a:ext uri="{28A0092B-C50C-407E-A947-70E740481C1C}">
                <a14:useLocalDpi xmlns:a14="http://schemas.microsoft.com/office/drawing/2010/main" val="0"/>
              </a:ext>
            </a:extLst>
          </a:blip>
          <a:srcRect l="-42837" r="-42837"/>
          <a:stretch>
            <a:fillRect/>
          </a:stretch>
        </p:blipFill>
        <p:spPr>
          <a:xfrm>
            <a:off x="1405156" y="84668"/>
            <a:ext cx="7948394" cy="5453491"/>
          </a:xfrm>
        </p:spPr>
      </p:pic>
    </p:spTree>
    <p:extLst>
      <p:ext uri="{BB962C8B-B14F-4D97-AF65-F5344CB8AC3E}">
        <p14:creationId xmlns:p14="http://schemas.microsoft.com/office/powerpoint/2010/main" val="24040513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Severity Assessment Scale</a:t>
            </a:r>
            <a:endParaRPr lang="en-US" dirty="0"/>
          </a:p>
        </p:txBody>
      </p:sp>
      <p:pic>
        <p:nvPicPr>
          <p:cNvPr id="4" name="Content Placeholder 3" descr="Screen Shot 2016-09-25 at 9.23.56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l="-16932" t="8280" r="-16932"/>
          <a:stretch/>
        </p:blipFill>
        <p:spPr>
          <a:xfrm>
            <a:off x="827484" y="1629835"/>
            <a:ext cx="6709906" cy="3206749"/>
          </a:xfrm>
        </p:spPr>
      </p:pic>
    </p:spTree>
    <p:extLst>
      <p:ext uri="{BB962C8B-B14F-4D97-AF65-F5344CB8AC3E}">
        <p14:creationId xmlns:p14="http://schemas.microsoft.com/office/powerpoint/2010/main" val="2664811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ESAS</a:t>
            </a:r>
            <a:endParaRPr lang="en-US" dirty="0"/>
          </a:p>
        </p:txBody>
      </p:sp>
      <p:sp>
        <p:nvSpPr>
          <p:cNvPr id="3" name="Content Placeholder 2"/>
          <p:cNvSpPr>
            <a:spLocks noGrp="1"/>
          </p:cNvSpPr>
          <p:nvPr>
            <p:ph idx="1"/>
          </p:nvPr>
        </p:nvSpPr>
        <p:spPr/>
        <p:txBody>
          <a:bodyPr>
            <a:normAutofit fontScale="70000" lnSpcReduction="20000"/>
          </a:bodyPr>
          <a:lstStyle/>
          <a:p>
            <a:r>
              <a:rPr lang="en-US" dirty="0"/>
              <a:t>A valid and reliable assessment tool to screen for the intensity of nine common symptoms experienced by cancer patients: </a:t>
            </a:r>
            <a:endParaRPr lang="en-US" dirty="0" smtClean="0"/>
          </a:p>
          <a:p>
            <a:pPr lvl="1"/>
            <a:r>
              <a:rPr lang="en-US" dirty="0" smtClean="0"/>
              <a:t>pain</a:t>
            </a:r>
          </a:p>
          <a:p>
            <a:pPr lvl="1"/>
            <a:r>
              <a:rPr lang="en-US" dirty="0" smtClean="0"/>
              <a:t>tiredness </a:t>
            </a:r>
          </a:p>
          <a:p>
            <a:pPr lvl="1"/>
            <a:r>
              <a:rPr lang="en-US" dirty="0" smtClean="0"/>
              <a:t>nausea </a:t>
            </a:r>
          </a:p>
          <a:p>
            <a:pPr lvl="1"/>
            <a:r>
              <a:rPr lang="en-US" dirty="0" smtClean="0"/>
              <a:t>depression </a:t>
            </a:r>
          </a:p>
          <a:p>
            <a:pPr lvl="1"/>
            <a:r>
              <a:rPr lang="en-US" dirty="0" smtClean="0"/>
              <a:t>anxiety </a:t>
            </a:r>
          </a:p>
          <a:p>
            <a:pPr lvl="1"/>
            <a:r>
              <a:rPr lang="en-US" dirty="0" smtClean="0"/>
              <a:t>drowsiness,</a:t>
            </a:r>
          </a:p>
          <a:p>
            <a:pPr lvl="1"/>
            <a:r>
              <a:rPr lang="en-US" dirty="0" smtClean="0"/>
              <a:t>appetite</a:t>
            </a:r>
          </a:p>
          <a:p>
            <a:pPr lvl="1"/>
            <a:r>
              <a:rPr lang="en-US" dirty="0" smtClean="0"/>
              <a:t>well</a:t>
            </a:r>
            <a:r>
              <a:rPr lang="en-US" dirty="0"/>
              <a:t>-</a:t>
            </a:r>
            <a:r>
              <a:rPr lang="en-US" dirty="0" smtClean="0"/>
              <a:t>being</a:t>
            </a:r>
          </a:p>
          <a:p>
            <a:pPr lvl="1"/>
            <a:r>
              <a:rPr lang="en-US" dirty="0" smtClean="0"/>
              <a:t>shortness </a:t>
            </a:r>
            <a:r>
              <a:rPr lang="en-US" dirty="0"/>
              <a:t>of breath. </a:t>
            </a:r>
          </a:p>
        </p:txBody>
      </p:sp>
    </p:spTree>
    <p:extLst>
      <p:ext uri="{BB962C8B-B14F-4D97-AF65-F5344CB8AC3E}">
        <p14:creationId xmlns:p14="http://schemas.microsoft.com/office/powerpoint/2010/main" val="3796074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PRFS</a:t>
            </a:r>
            <a:endParaRPr lang="en-US" dirty="0"/>
          </a:p>
        </p:txBody>
      </p:sp>
      <p:pic>
        <p:nvPicPr>
          <p:cNvPr id="4" name="Content Placeholder 3" descr="Screen Shot 2016-09-25 at 9.00.29 PM.png"/>
          <p:cNvPicPr>
            <a:picLocks noGrp="1" noChangeAspect="1"/>
          </p:cNvPicPr>
          <p:nvPr>
            <p:ph idx="1"/>
          </p:nvPr>
        </p:nvPicPr>
        <p:blipFill>
          <a:blip r:embed="rId3">
            <a:extLst>
              <a:ext uri="{28A0092B-C50C-407E-A947-70E740481C1C}">
                <a14:useLocalDpi xmlns:a14="http://schemas.microsoft.com/office/drawing/2010/main" val="0"/>
              </a:ext>
            </a:extLst>
          </a:blip>
          <a:srcRect l="-18010" r="-18010"/>
          <a:stretch>
            <a:fillRect/>
          </a:stretch>
        </p:blipFill>
        <p:spPr/>
      </p:pic>
    </p:spTree>
    <p:extLst>
      <p:ext uri="{BB962C8B-B14F-4D97-AF65-F5344CB8AC3E}">
        <p14:creationId xmlns:p14="http://schemas.microsoft.com/office/powerpoint/2010/main" val="15993691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PRFS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is used in palliative care settings in addition to other symptom assessment tools</a:t>
            </a:r>
          </a:p>
          <a:p>
            <a:r>
              <a:rPr lang="en-US" dirty="0" smtClean="0"/>
              <a:t>It can help predict survival </a:t>
            </a:r>
          </a:p>
          <a:p>
            <a:r>
              <a:rPr lang="en-US" dirty="0" smtClean="0"/>
              <a:t>Patients will show gradual decline over the last 6 months of life with a more rapid decline coming 3-4 weeks before death</a:t>
            </a:r>
          </a:p>
          <a:p>
            <a:r>
              <a:rPr lang="en-US" dirty="0" smtClean="0"/>
              <a:t>It can also help in understanding the need for support services and referral</a:t>
            </a:r>
          </a:p>
          <a:p>
            <a:r>
              <a:rPr lang="en-US" dirty="0" smtClean="0"/>
              <a:t>It should be completed at all follow-up visits</a:t>
            </a:r>
            <a:endParaRPr lang="en-US" dirty="0"/>
          </a:p>
        </p:txBody>
      </p:sp>
    </p:spTree>
    <p:extLst>
      <p:ext uri="{BB962C8B-B14F-4D97-AF65-F5344CB8AC3E}">
        <p14:creationId xmlns:p14="http://schemas.microsoft.com/office/powerpoint/2010/main" val="35014730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Neuropathy </a:t>
            </a:r>
            <a:br>
              <a:rPr lang="en-US" dirty="0" smtClean="0"/>
            </a:br>
            <a:r>
              <a:rPr lang="en-US" dirty="0" smtClean="0"/>
              <a:t>(PNQ)</a:t>
            </a:r>
            <a:endParaRPr lang="en-US" dirty="0"/>
          </a:p>
        </p:txBody>
      </p:sp>
      <p:pic>
        <p:nvPicPr>
          <p:cNvPr id="4" name="Content Placeholder 3" descr="Screen Shot 2016-09-25 at 9.53.24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l="-191" r="-70731"/>
          <a:stretch/>
        </p:blipFill>
        <p:spPr>
          <a:xfrm>
            <a:off x="3171556" y="158750"/>
            <a:ext cx="7344431" cy="5406214"/>
          </a:xfrm>
        </p:spPr>
      </p:pic>
    </p:spTree>
    <p:extLst>
      <p:ext uri="{BB962C8B-B14F-4D97-AF65-F5344CB8AC3E}">
        <p14:creationId xmlns:p14="http://schemas.microsoft.com/office/powerpoint/2010/main" val="34102996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Chronic Fatigue/Fibromyalgia Assessments</a:t>
            </a:r>
            <a:endParaRPr lang="en-US" dirty="0"/>
          </a:p>
        </p:txBody>
      </p:sp>
      <p:sp>
        <p:nvSpPr>
          <p:cNvPr id="3" name="Content Placeholder 2"/>
          <p:cNvSpPr>
            <a:spLocks noGrp="1"/>
          </p:cNvSpPr>
          <p:nvPr>
            <p:ph idx="1"/>
          </p:nvPr>
        </p:nvSpPr>
        <p:spPr/>
        <p:txBody>
          <a:bodyPr/>
          <a:lstStyle/>
          <a:p>
            <a:r>
              <a:rPr lang="en-US" dirty="0" smtClean="0"/>
              <a:t>Fatigue Scale</a:t>
            </a:r>
          </a:p>
          <a:p>
            <a:r>
              <a:rPr lang="en-US" dirty="0" smtClean="0"/>
              <a:t>Fibromyalgia Impact Questionnaire</a:t>
            </a:r>
            <a:endParaRPr lang="en-US" dirty="0"/>
          </a:p>
        </p:txBody>
      </p:sp>
    </p:spTree>
    <p:extLst>
      <p:ext uri="{BB962C8B-B14F-4D97-AF65-F5344CB8AC3E}">
        <p14:creationId xmlns:p14="http://schemas.microsoft.com/office/powerpoint/2010/main" val="2354874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Depression and Anxiety Assessments</a:t>
            </a:r>
            <a:endParaRPr lang="en-US" dirty="0"/>
          </a:p>
        </p:txBody>
      </p:sp>
      <p:sp>
        <p:nvSpPr>
          <p:cNvPr id="3" name="Content Placeholder 2"/>
          <p:cNvSpPr>
            <a:spLocks noGrp="1"/>
          </p:cNvSpPr>
          <p:nvPr>
            <p:ph idx="1"/>
          </p:nvPr>
        </p:nvSpPr>
        <p:spPr/>
        <p:txBody>
          <a:bodyPr/>
          <a:lstStyle/>
          <a:p>
            <a:r>
              <a:rPr lang="en-US" dirty="0" smtClean="0"/>
              <a:t>HAM </a:t>
            </a:r>
            <a:r>
              <a:rPr lang="mr-IN" dirty="0" smtClean="0"/>
              <a:t>–</a:t>
            </a:r>
            <a:r>
              <a:rPr lang="en-US" dirty="0" smtClean="0"/>
              <a:t>D</a:t>
            </a:r>
          </a:p>
          <a:p>
            <a:r>
              <a:rPr lang="en-US" dirty="0" smtClean="0"/>
              <a:t>HAM -A</a:t>
            </a:r>
            <a:endParaRPr lang="en-US" dirty="0"/>
          </a:p>
        </p:txBody>
      </p:sp>
    </p:spTree>
    <p:extLst>
      <p:ext uri="{BB962C8B-B14F-4D97-AF65-F5344CB8AC3E}">
        <p14:creationId xmlns:p14="http://schemas.microsoft.com/office/powerpoint/2010/main" val="14195019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Cardiovascular Assessments</a:t>
            </a:r>
            <a:endParaRPr lang="en-US" dirty="0"/>
          </a:p>
        </p:txBody>
      </p:sp>
      <p:sp>
        <p:nvSpPr>
          <p:cNvPr id="3" name="Content Placeholder 2"/>
          <p:cNvSpPr>
            <a:spLocks noGrp="1"/>
          </p:cNvSpPr>
          <p:nvPr>
            <p:ph idx="1"/>
          </p:nvPr>
        </p:nvSpPr>
        <p:spPr>
          <a:xfrm>
            <a:off x="457200" y="1333501"/>
            <a:ext cx="8229600" cy="634999"/>
          </a:xfrm>
        </p:spPr>
        <p:txBody>
          <a:bodyPr/>
          <a:lstStyle/>
          <a:p>
            <a:r>
              <a:rPr lang="en-US" dirty="0" smtClean="0"/>
              <a:t>METs activity</a:t>
            </a:r>
          </a:p>
          <a:p>
            <a:pPr lvl="1"/>
            <a:endParaRPr lang="en-US" dirty="0"/>
          </a:p>
        </p:txBody>
      </p:sp>
      <p:pic>
        <p:nvPicPr>
          <p:cNvPr id="4" name="Picture 3" descr="Screen Shot 2017-02-19 at 10.21.2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62667"/>
            <a:ext cx="9144000" cy="1984697"/>
          </a:xfrm>
          <a:prstGeom prst="rect">
            <a:avLst/>
          </a:prstGeom>
        </p:spPr>
      </p:pic>
    </p:spTree>
    <p:extLst>
      <p:ext uri="{BB962C8B-B14F-4D97-AF65-F5344CB8AC3E}">
        <p14:creationId xmlns:p14="http://schemas.microsoft.com/office/powerpoint/2010/main" val="38029534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Imaging &amp; Laboratory Assessment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71686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Laboratory Assessments</a:t>
            </a:r>
            <a:endParaRPr lang="en-US" dirty="0"/>
          </a:p>
        </p:txBody>
      </p:sp>
      <p:sp>
        <p:nvSpPr>
          <p:cNvPr id="5" name="Content Placeholder 4"/>
          <p:cNvSpPr>
            <a:spLocks noGrp="1"/>
          </p:cNvSpPr>
          <p:nvPr>
            <p:ph idx="1"/>
          </p:nvPr>
        </p:nvSpPr>
        <p:spPr/>
        <p:txBody>
          <a:bodyPr>
            <a:normAutofit lnSpcReduction="10000"/>
          </a:bodyPr>
          <a:lstStyle/>
          <a:p>
            <a:r>
              <a:rPr lang="en-US" dirty="0" smtClean="0"/>
              <a:t>Hematology</a:t>
            </a:r>
          </a:p>
          <a:p>
            <a:pPr lvl="1"/>
            <a:r>
              <a:rPr lang="en-US" dirty="0" smtClean="0"/>
              <a:t>CBC with differential</a:t>
            </a:r>
          </a:p>
          <a:p>
            <a:r>
              <a:rPr lang="en-US" dirty="0" smtClean="0"/>
              <a:t>Renal </a:t>
            </a:r>
          </a:p>
          <a:p>
            <a:pPr lvl="1"/>
            <a:r>
              <a:rPr lang="en-US" dirty="0" err="1" smtClean="0"/>
              <a:t>Creatinine</a:t>
            </a:r>
            <a:r>
              <a:rPr lang="en-US" dirty="0" smtClean="0"/>
              <a:t>, Uric Acid/Urea, Na, K, </a:t>
            </a:r>
            <a:r>
              <a:rPr lang="en-US" dirty="0" err="1" smtClean="0"/>
              <a:t>Ca</a:t>
            </a:r>
            <a:r>
              <a:rPr lang="en-US" dirty="0" smtClean="0"/>
              <a:t>, Mg, </a:t>
            </a:r>
            <a:r>
              <a:rPr lang="en-US" dirty="0" err="1" smtClean="0"/>
              <a:t>Cl</a:t>
            </a:r>
            <a:endParaRPr lang="en-US" dirty="0" smtClean="0"/>
          </a:p>
          <a:p>
            <a:r>
              <a:rPr lang="en-US" dirty="0" smtClean="0"/>
              <a:t>Hepatic</a:t>
            </a:r>
          </a:p>
          <a:p>
            <a:pPr lvl="1"/>
            <a:r>
              <a:rPr lang="en-US" dirty="0" smtClean="0"/>
              <a:t>AST/ALT, ALP, Albumin, </a:t>
            </a:r>
            <a:r>
              <a:rPr lang="en-US" dirty="0" err="1" smtClean="0"/>
              <a:t>Bil</a:t>
            </a:r>
            <a:r>
              <a:rPr lang="en-US" dirty="0" smtClean="0"/>
              <a:t> (Total/Direct), Albumin</a:t>
            </a:r>
          </a:p>
          <a:p>
            <a:r>
              <a:rPr lang="en-US" dirty="0" smtClean="0"/>
              <a:t>Disease/Therapeutic Testing</a:t>
            </a:r>
            <a:endParaRPr lang="en-US" dirty="0"/>
          </a:p>
        </p:txBody>
      </p:sp>
    </p:spTree>
    <p:extLst>
      <p:ext uri="{BB962C8B-B14F-4D97-AF65-F5344CB8AC3E}">
        <p14:creationId xmlns:p14="http://schemas.microsoft.com/office/powerpoint/2010/main" val="21594147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Essential for any patient with abdominal metastasis to ensure organs of elimination are not affected</a:t>
            </a:r>
          </a:p>
          <a:p>
            <a:pPr lvl="1"/>
            <a:r>
              <a:rPr lang="en-US" dirty="0" smtClean="0"/>
              <a:t>Renal (ureter obstruction) – care in all IV fluid administration</a:t>
            </a:r>
          </a:p>
          <a:p>
            <a:pPr lvl="1"/>
            <a:r>
              <a:rPr lang="en-US" dirty="0" smtClean="0"/>
              <a:t>Hepatic/Biliary – care in </a:t>
            </a:r>
            <a:r>
              <a:rPr lang="en-US" dirty="0" err="1" smtClean="0"/>
              <a:t>Curcumin</a:t>
            </a:r>
            <a:r>
              <a:rPr lang="en-US" dirty="0" smtClean="0"/>
              <a:t>, DCA, GZA, </a:t>
            </a:r>
            <a:r>
              <a:rPr lang="en-US" dirty="0" err="1" smtClean="0"/>
              <a:t>Silybinin</a:t>
            </a:r>
            <a:endParaRPr lang="en-US" dirty="0"/>
          </a:p>
          <a:p>
            <a:r>
              <a:rPr lang="en-US" dirty="0" smtClean="0"/>
              <a:t>Essential for patients with potential malignant effusion(pleural or pericardial)/ascites – care with high volume infusions</a:t>
            </a:r>
          </a:p>
          <a:p>
            <a:r>
              <a:rPr lang="en-US" dirty="0" smtClean="0"/>
              <a:t>Ensure safety of IV </a:t>
            </a:r>
            <a:r>
              <a:rPr lang="en-US" dirty="0" err="1" smtClean="0"/>
              <a:t>viscum</a:t>
            </a:r>
            <a:r>
              <a:rPr lang="en-US" dirty="0" smtClean="0"/>
              <a:t> </a:t>
            </a:r>
            <a:endParaRPr lang="en-US" dirty="0"/>
          </a:p>
        </p:txBody>
      </p:sp>
    </p:spTree>
    <p:extLst>
      <p:ext uri="{BB962C8B-B14F-4D97-AF65-F5344CB8AC3E}">
        <p14:creationId xmlns:p14="http://schemas.microsoft.com/office/powerpoint/2010/main" val="1365597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Fluid Imbalances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Many patients have fluid imbalances and may show both dehydration in the vascular compartment and some areas and fluid excess in certain extra vascular compartments</a:t>
            </a:r>
          </a:p>
          <a:p>
            <a:r>
              <a:rPr lang="en-US" dirty="0" smtClean="0"/>
              <a:t>IV fluids can complicate these situations</a:t>
            </a:r>
          </a:p>
          <a:p>
            <a:r>
              <a:rPr lang="en-US" dirty="0" smtClean="0"/>
              <a:t>In patients with pleural effusion, pericardial effusion, lower limb edema, lymphedema, etc. use a cautious approach to fluid administration</a:t>
            </a:r>
          </a:p>
          <a:p>
            <a:r>
              <a:rPr lang="en-US" dirty="0" smtClean="0"/>
              <a:t>I recommend CHF guidelines of no more than 250 mL total fluid volume per treatment and no more than speed of 2 mL/minute</a:t>
            </a:r>
            <a:endParaRPr lang="en-US" dirty="0"/>
          </a:p>
        </p:txBody>
      </p:sp>
    </p:spTree>
    <p:extLst>
      <p:ext uri="{BB962C8B-B14F-4D97-AF65-F5344CB8AC3E}">
        <p14:creationId xmlns:p14="http://schemas.microsoft.com/office/powerpoint/2010/main" val="16704618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Follow up Care</a:t>
            </a:r>
            <a:endParaRPr lang="en-US" dirty="0"/>
          </a:p>
        </p:txBody>
      </p:sp>
      <p:sp>
        <p:nvSpPr>
          <p:cNvPr id="6" name="Content Placeholder 5"/>
          <p:cNvSpPr>
            <a:spLocks noGrp="1"/>
          </p:cNvSpPr>
          <p:nvPr>
            <p:ph idx="1"/>
          </p:nvPr>
        </p:nvSpPr>
        <p:spPr/>
        <p:txBody>
          <a:bodyPr>
            <a:normAutofit fontScale="85000" lnSpcReduction="10000"/>
          </a:bodyPr>
          <a:lstStyle/>
          <a:p>
            <a:r>
              <a:rPr lang="en-US" dirty="0" smtClean="0"/>
              <a:t>Patients require ongoing evaluation and follow up</a:t>
            </a:r>
          </a:p>
          <a:p>
            <a:r>
              <a:rPr lang="en-US" dirty="0" smtClean="0"/>
              <a:t>This can be challenging in situations where the provider is administering therapy to the patient</a:t>
            </a:r>
          </a:p>
          <a:p>
            <a:r>
              <a:rPr lang="en-US" dirty="0" smtClean="0"/>
              <a:t>Ensure follow ups and laboratory assessments are completed regularly </a:t>
            </a:r>
          </a:p>
          <a:p>
            <a:r>
              <a:rPr lang="en-US" dirty="0" smtClean="0"/>
              <a:t>Symptom questionnaires or performance status assessments should be done at each visit</a:t>
            </a:r>
          </a:p>
          <a:p>
            <a:r>
              <a:rPr lang="en-US" dirty="0" smtClean="0"/>
              <a:t>Use symptom severity assessment tools to quantify specific symptoms</a:t>
            </a:r>
            <a:endParaRPr lang="en-US" dirty="0"/>
          </a:p>
        </p:txBody>
      </p:sp>
    </p:spTree>
    <p:extLst>
      <p:ext uri="{BB962C8B-B14F-4D97-AF65-F5344CB8AC3E}">
        <p14:creationId xmlns:p14="http://schemas.microsoft.com/office/powerpoint/2010/main" val="11604365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Follow up Frequency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Appropriate testing based on High Risk/Low Risk patients</a:t>
            </a:r>
          </a:p>
          <a:p>
            <a:r>
              <a:rPr lang="en-US" dirty="0" smtClean="0"/>
              <a:t>We reassess for safety and efficacy</a:t>
            </a:r>
          </a:p>
          <a:p>
            <a:r>
              <a:rPr lang="en-US" dirty="0" smtClean="0"/>
              <a:t>If goals of treatment involve improvement in functional status</a:t>
            </a:r>
          </a:p>
          <a:p>
            <a:pPr lvl="1"/>
            <a:r>
              <a:rPr lang="en-US" dirty="0" smtClean="0"/>
              <a:t>First reassessment 2-4-6 weeks (generally the patients with the lowest functional status improve more quickly with aggressive care)</a:t>
            </a:r>
          </a:p>
          <a:p>
            <a:r>
              <a:rPr lang="en-US" dirty="0" smtClean="0"/>
              <a:t>Safety Review</a:t>
            </a:r>
          </a:p>
          <a:p>
            <a:pPr lvl="1"/>
            <a:r>
              <a:rPr lang="en-US" dirty="0" smtClean="0"/>
              <a:t>High risk (e.g. fluid/electrolyte imbalances, anatomical/physiological risks)</a:t>
            </a:r>
          </a:p>
          <a:p>
            <a:pPr lvl="2"/>
            <a:r>
              <a:rPr lang="en-US" dirty="0" smtClean="0"/>
              <a:t>Every 1-2 weeks</a:t>
            </a:r>
          </a:p>
        </p:txBody>
      </p:sp>
    </p:spTree>
    <p:extLst>
      <p:ext uri="{BB962C8B-B14F-4D97-AF65-F5344CB8AC3E}">
        <p14:creationId xmlns:p14="http://schemas.microsoft.com/office/powerpoint/2010/main" val="29505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Delegation</a:t>
            </a:r>
            <a:endParaRPr lang="en-US" dirty="0"/>
          </a:p>
        </p:txBody>
      </p:sp>
      <p:pic>
        <p:nvPicPr>
          <p:cNvPr id="4" name="Content Placeholder 3" descr="iStock-537322644.jpg"/>
          <p:cNvPicPr>
            <a:picLocks noGrp="1" noChangeAspect="1"/>
          </p:cNvPicPr>
          <p:nvPr>
            <p:ph idx="1"/>
          </p:nvPr>
        </p:nvPicPr>
        <p:blipFill>
          <a:blip r:embed="rId3" cstate="print">
            <a:extLst>
              <a:ext uri="{28A0092B-C50C-407E-A947-70E740481C1C}">
                <a14:useLocalDpi xmlns:a14="http://schemas.microsoft.com/office/drawing/2010/main" val="0"/>
              </a:ext>
            </a:extLst>
          </a:blip>
          <a:srcRect t="2556" b="2556"/>
          <a:stretch>
            <a:fillRect/>
          </a:stretch>
        </p:blipFill>
        <p:spPr/>
      </p:pic>
    </p:spTree>
    <p:extLst>
      <p:ext uri="{BB962C8B-B14F-4D97-AF65-F5344CB8AC3E}">
        <p14:creationId xmlns:p14="http://schemas.microsoft.com/office/powerpoint/2010/main" val="16427598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Delegation</a:t>
            </a:r>
            <a:br>
              <a:rPr lang="en-US" dirty="0" smtClean="0"/>
            </a:br>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The Naturopathy Act 2007 provides NDs the ability to delegate controlled acts</a:t>
            </a:r>
          </a:p>
          <a:p>
            <a:r>
              <a:rPr lang="en-US" dirty="0" smtClean="0"/>
              <a:t>This is a new ability and responsibility for NDs to have</a:t>
            </a:r>
            <a:endParaRPr lang="en-US" dirty="0"/>
          </a:p>
        </p:txBody>
      </p:sp>
    </p:spTree>
    <p:extLst>
      <p:ext uri="{BB962C8B-B14F-4D97-AF65-F5344CB8AC3E}">
        <p14:creationId xmlns:p14="http://schemas.microsoft.com/office/powerpoint/2010/main" val="1195793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Delegation</a:t>
            </a:r>
            <a:br>
              <a:rPr lang="en-US" dirty="0" smtClean="0"/>
            </a:br>
            <a:r>
              <a:rPr lang="en-US" dirty="0" smtClean="0"/>
              <a:t>Definitions in CONO standards</a:t>
            </a:r>
            <a:endParaRPr lang="en-US" dirty="0"/>
          </a:p>
        </p:txBody>
      </p:sp>
      <p:sp>
        <p:nvSpPr>
          <p:cNvPr id="3" name="Content Placeholder 2"/>
          <p:cNvSpPr>
            <a:spLocks noGrp="1"/>
          </p:cNvSpPr>
          <p:nvPr>
            <p:ph idx="1"/>
          </p:nvPr>
        </p:nvSpPr>
        <p:spPr/>
        <p:txBody>
          <a:bodyPr>
            <a:normAutofit fontScale="47500" lnSpcReduction="20000"/>
          </a:bodyPr>
          <a:lstStyle/>
          <a:p>
            <a:r>
              <a:rPr lang="en-US" dirty="0"/>
              <a:t>Controlled Act: means a controlled act set out in subsection 27(2) of the Regulated Health Professions Act, 1991.</a:t>
            </a:r>
          </a:p>
          <a:p>
            <a:r>
              <a:rPr lang="en-US" dirty="0" err="1"/>
              <a:t>Delegatee</a:t>
            </a:r>
            <a:r>
              <a:rPr lang="en-US" dirty="0"/>
              <a:t>: a person to whom delegation is made.</a:t>
            </a:r>
          </a:p>
          <a:p>
            <a:r>
              <a:rPr lang="en-US" dirty="0"/>
              <a:t>Delegation: For the purposes of this Standard of Practice, delegation is a process whereby a member authorized </a:t>
            </a:r>
            <a:r>
              <a:rPr lang="en-US" dirty="0" smtClean="0"/>
              <a:t>to perform </a:t>
            </a:r>
            <a:r>
              <a:rPr lang="en-US" dirty="0"/>
              <a:t>a controlled act procedure under the Naturopathy Act, 2007 confers that authority to someone - regulated </a:t>
            </a:r>
            <a:r>
              <a:rPr lang="en-US" dirty="0" smtClean="0"/>
              <a:t>or unregulated </a:t>
            </a:r>
            <a:r>
              <a:rPr lang="en-US" dirty="0"/>
              <a:t>- who is not so authorized and not a member of this profession (e.g. a ND registered with the College </a:t>
            </a:r>
            <a:r>
              <a:rPr lang="en-US" dirty="0" smtClean="0"/>
              <a:t>of Naturopaths </a:t>
            </a:r>
            <a:r>
              <a:rPr lang="en-US" dirty="0"/>
              <a:t>of Ontario cannot delegate an authorized act to another ND registered with the College of </a:t>
            </a:r>
            <a:r>
              <a:rPr lang="en-US" dirty="0" smtClean="0"/>
              <a:t>Naturopaths of </a:t>
            </a:r>
            <a:r>
              <a:rPr lang="en-US" dirty="0"/>
              <a:t>Ontario). A delegation is not a referral.</a:t>
            </a:r>
          </a:p>
          <a:p>
            <a:r>
              <a:rPr lang="en-US" dirty="0"/>
              <a:t>Delegating or accepting delegation of controlled acts is subject to any applicable college guidelines, standards </a:t>
            </a:r>
            <a:r>
              <a:rPr lang="en-US" dirty="0" smtClean="0"/>
              <a:t>and regulations</a:t>
            </a:r>
            <a:r>
              <a:rPr lang="en-US" dirty="0"/>
              <a:t>.</a:t>
            </a:r>
          </a:p>
          <a:p>
            <a:r>
              <a:rPr lang="en-US" dirty="0"/>
              <a:t>Delegator: a person making the delegation.</a:t>
            </a:r>
          </a:p>
          <a:p>
            <a:r>
              <a:rPr lang="en-US" dirty="0"/>
              <a:t>Exempted Act: means a whole or part of a controlled act that is not authorized to the profession but may </a:t>
            </a:r>
            <a:r>
              <a:rPr lang="en-US" dirty="0" smtClean="0"/>
              <a:t>be performed </a:t>
            </a:r>
            <a:r>
              <a:rPr lang="en-US" dirty="0"/>
              <a:t>by Naturopathic Doctors via an exemption in the Regulated Health Professions Act, 1991.</a:t>
            </a:r>
          </a:p>
          <a:p>
            <a:r>
              <a:rPr lang="en-US" dirty="0"/>
              <a:t>Referral: A process whereby a member makes a formal request for care to another regulated health care </a:t>
            </a:r>
            <a:r>
              <a:rPr lang="en-US" dirty="0" smtClean="0"/>
              <a:t>practitioner on </a:t>
            </a:r>
            <a:r>
              <a:rPr lang="en-US" dirty="0"/>
              <a:t>behalf of the patient and is supported by documentation containing appropriate background information on </a:t>
            </a:r>
            <a:r>
              <a:rPr lang="en-US" dirty="0" smtClean="0"/>
              <a:t>the patient </a:t>
            </a:r>
            <a:r>
              <a:rPr lang="en-US" dirty="0"/>
              <a:t>and outlining the reason for the referral.</a:t>
            </a:r>
          </a:p>
        </p:txBody>
      </p:sp>
    </p:spTree>
    <p:extLst>
      <p:ext uri="{BB962C8B-B14F-4D97-AF65-F5344CB8AC3E}">
        <p14:creationId xmlns:p14="http://schemas.microsoft.com/office/powerpoint/2010/main" val="1637850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Delegation Definitions: </a:t>
            </a:r>
            <a:r>
              <a:rPr lang="en-US" dirty="0"/>
              <a:t>Federation of Health Regulatory Colleges of Ontario</a:t>
            </a:r>
          </a:p>
        </p:txBody>
      </p:sp>
      <p:sp>
        <p:nvSpPr>
          <p:cNvPr id="3" name="Content Placeholder 2"/>
          <p:cNvSpPr>
            <a:spLocks noGrp="1"/>
          </p:cNvSpPr>
          <p:nvPr>
            <p:ph idx="1"/>
          </p:nvPr>
        </p:nvSpPr>
        <p:spPr>
          <a:xfrm>
            <a:off x="685800" y="1524001"/>
            <a:ext cx="7620000" cy="3496234"/>
          </a:xfrm>
        </p:spPr>
        <p:txBody>
          <a:bodyPr>
            <a:normAutofit fontScale="62500" lnSpcReduction="20000"/>
          </a:bodyPr>
          <a:lstStyle/>
          <a:p>
            <a:r>
              <a:rPr lang="en-US" b="1" dirty="0"/>
              <a:t>Direct Orders</a:t>
            </a:r>
            <a:endParaRPr lang="en-US" dirty="0"/>
          </a:p>
          <a:p>
            <a:r>
              <a:rPr lang="en-US" dirty="0"/>
              <a:t>Are for a specific patient upon assessment by the physician/ authorizer that the procedure is warranted.</a:t>
            </a:r>
          </a:p>
          <a:p>
            <a:r>
              <a:rPr lang="en-US" dirty="0"/>
              <a:t>Are also known by other names such as prescriptions, requisitions, pre-printed orders/order sets, requests for consultation, doctor's notes and may be given as a referral for treatment.</a:t>
            </a:r>
          </a:p>
          <a:p>
            <a:r>
              <a:rPr lang="en-US" dirty="0"/>
              <a:t>Are usually written but provision has been made for telephone and electronically transmitted orders (regulations under the </a:t>
            </a:r>
            <a:r>
              <a:rPr lang="en-US" i="1" dirty="0"/>
              <a:t>Public Hospitals Act</a:t>
            </a:r>
            <a:r>
              <a:rPr lang="en-US" dirty="0"/>
              <a:t> (PHA)) and verbal prescriptions (provisions under the </a:t>
            </a:r>
            <a:r>
              <a:rPr lang="en-US" i="1" dirty="0"/>
              <a:t>Drug and Pharmacies Regulation Act</a:t>
            </a:r>
            <a:r>
              <a:rPr lang="en-US" dirty="0"/>
              <a:t> (DPRA)). Due to the potential for error and accountability issues, verbal orders are not recommended in multi-practitioner settings when an authorizer is present and able to write the order.	</a:t>
            </a:r>
          </a:p>
        </p:txBody>
      </p:sp>
    </p:spTree>
    <p:extLst>
      <p:ext uri="{BB962C8B-B14F-4D97-AF65-F5344CB8AC3E}">
        <p14:creationId xmlns:p14="http://schemas.microsoft.com/office/powerpoint/2010/main" val="3175564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Delegation Definitions: Federation of Health Regulatory Colleges of Ontario</a:t>
            </a:r>
          </a:p>
        </p:txBody>
      </p:sp>
      <p:sp>
        <p:nvSpPr>
          <p:cNvPr id="3" name="Content Placeholder 2"/>
          <p:cNvSpPr>
            <a:spLocks noGrp="1"/>
          </p:cNvSpPr>
          <p:nvPr>
            <p:ph idx="1"/>
          </p:nvPr>
        </p:nvSpPr>
        <p:spPr>
          <a:xfrm>
            <a:off x="685800" y="1524001"/>
            <a:ext cx="7543800" cy="3496234"/>
          </a:xfrm>
        </p:spPr>
        <p:txBody>
          <a:bodyPr>
            <a:normAutofit fontScale="47500" lnSpcReduction="20000"/>
          </a:bodyPr>
          <a:lstStyle/>
          <a:p>
            <a:r>
              <a:rPr lang="en-US" b="1" dirty="0"/>
              <a:t>Medical Directives</a:t>
            </a:r>
            <a:endParaRPr lang="en-US" dirty="0"/>
          </a:p>
          <a:p>
            <a:r>
              <a:rPr lang="en-US" dirty="0"/>
              <a:t>Are given in advance by physicians/ordering authorizers to enable an implementer to decide to perform the ordered procedure(s) under specific conditions without a direct assessment by the physician or authorizer at the time.</a:t>
            </a:r>
          </a:p>
          <a:p>
            <a:r>
              <a:rPr lang="en-US" dirty="0"/>
              <a:t>May authorize co-implementers, that is: one implementer may be responsible to determine when to implement the ordered procedure and another may perform it.</a:t>
            </a:r>
          </a:p>
          <a:p>
            <a:r>
              <a:rPr lang="en-US" dirty="0"/>
              <a:t>Implementers are not ordering a procedure when they implement a directive; rather they are implementing a physician or authorizer's order for a procedure.</a:t>
            </a:r>
          </a:p>
          <a:p>
            <a:r>
              <a:rPr lang="en-US" dirty="0"/>
              <a:t>Directives must have the integrity of a direct order, thus physicians or authorizers potentially responsible for patients who will receive care under a directive must approve it.</a:t>
            </a:r>
          </a:p>
          <a:p>
            <a:r>
              <a:rPr lang="en-US" dirty="0"/>
              <a:t>Are approved only when all affected regulated professionals and relevant administrators participate in their development.</a:t>
            </a:r>
          </a:p>
          <a:p>
            <a:r>
              <a:rPr lang="en-US" dirty="0"/>
              <a:t>Are always written and have essential components. 	</a:t>
            </a:r>
          </a:p>
        </p:txBody>
      </p:sp>
    </p:spTree>
    <p:extLst>
      <p:ext uri="{BB962C8B-B14F-4D97-AF65-F5344CB8AC3E}">
        <p14:creationId xmlns:p14="http://schemas.microsoft.com/office/powerpoint/2010/main" val="2910383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Delegation</a:t>
            </a:r>
            <a:endParaRPr lang="en-US" dirty="0"/>
          </a:p>
        </p:txBody>
      </p:sp>
      <p:sp>
        <p:nvSpPr>
          <p:cNvPr id="3" name="Content Placeholder 2"/>
          <p:cNvSpPr>
            <a:spLocks noGrp="1"/>
          </p:cNvSpPr>
          <p:nvPr>
            <p:ph idx="1"/>
          </p:nvPr>
        </p:nvSpPr>
        <p:spPr/>
        <p:txBody>
          <a:bodyPr>
            <a:normAutofit fontScale="62500" lnSpcReduction="20000"/>
          </a:bodyPr>
          <a:lstStyle/>
          <a:p>
            <a:r>
              <a:rPr lang="en-US" dirty="0"/>
              <a:t>Directives and delegation facilitate delivery and evolution of health care by extending the authority of implementers to perform procedures that evolve beyond </a:t>
            </a:r>
            <a:r>
              <a:rPr lang="en-US" b="1" dirty="0"/>
              <a:t>principal expectations of </a:t>
            </a:r>
            <a:r>
              <a:rPr lang="en-US" b="1" dirty="0" smtClean="0"/>
              <a:t>practice</a:t>
            </a:r>
            <a:r>
              <a:rPr lang="en-US" dirty="0" smtClean="0"/>
              <a:t> </a:t>
            </a:r>
            <a:r>
              <a:rPr lang="en-US" dirty="0"/>
              <a:t>at a rapid rate that often outpaces what is addressed in health profession programs of preparation and legislation. Competence to perform procedures beyond principal expectations cannot be assumed and may need to be established given the circumstances in each situation. Accordingly, the use of directives and delegation authorizing performance of such procedures is subject to more extensive performance readiness responsibilities for authorizers and implementers to ensure safe and effective care. The use of directives and delegation to extend competence and authority is only appropriate to advance patient interests, not professional self-interest (including pecuniary interest). 	</a:t>
            </a:r>
          </a:p>
          <a:p>
            <a:endParaRPr lang="en-US" dirty="0"/>
          </a:p>
        </p:txBody>
      </p:sp>
    </p:spTree>
    <p:extLst>
      <p:ext uri="{BB962C8B-B14F-4D97-AF65-F5344CB8AC3E}">
        <p14:creationId xmlns:p14="http://schemas.microsoft.com/office/powerpoint/2010/main" val="22969797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PEP</a:t>
            </a:r>
            <a:endParaRPr lang="en-US" dirty="0"/>
          </a:p>
        </p:txBody>
      </p:sp>
      <p:sp>
        <p:nvSpPr>
          <p:cNvPr id="3" name="Content Placeholder 2"/>
          <p:cNvSpPr>
            <a:spLocks noGrp="1"/>
          </p:cNvSpPr>
          <p:nvPr>
            <p:ph idx="1"/>
          </p:nvPr>
        </p:nvSpPr>
        <p:spPr>
          <a:xfrm>
            <a:off x="457200" y="1206500"/>
            <a:ext cx="8153400" cy="4170627"/>
          </a:xfrm>
        </p:spPr>
        <p:txBody>
          <a:bodyPr>
            <a:normAutofit fontScale="47500" lnSpcReduction="20000"/>
          </a:bodyPr>
          <a:lstStyle/>
          <a:p>
            <a:r>
              <a:rPr lang="en-US" b="1" dirty="0"/>
              <a:t>Principal expectations of practice</a:t>
            </a:r>
            <a:r>
              <a:rPr lang="en-US" dirty="0"/>
              <a:t> (PEP) include procedures and services that are generally understood to fall within the scope of practice and authority for a profession. They include those procedures where the knowledge base and clinical practice to competently perform them is provided through entry level programs or is obtained through formal or informal education and clinical experience that expands on baseline competencies provided in entry programs. PEP are dynamic. They are based on what constitutes regular practice and evolve as a function of emerging knowledge, technologies and practices that enable a profession to address patient needs.</a:t>
            </a:r>
          </a:p>
          <a:p>
            <a:r>
              <a:rPr lang="en-US" dirty="0"/>
              <a:t>Procedures within PEP include:</a:t>
            </a:r>
          </a:p>
          <a:p>
            <a:pPr lvl="1"/>
            <a:r>
              <a:rPr lang="en-US" dirty="0"/>
              <a:t>Controlled acts authorized to a profession (authorized acts) that are part of regular </a:t>
            </a:r>
            <a:r>
              <a:rPr lang="en-US" dirty="0" smtClean="0"/>
              <a:t>practice</a:t>
            </a:r>
            <a:endParaRPr lang="en-US" dirty="0"/>
          </a:p>
          <a:p>
            <a:pPr lvl="1"/>
            <a:r>
              <a:rPr lang="en-US" dirty="0"/>
              <a:t>Procedures that are not controlled acts that fall within scope and competencies for </a:t>
            </a:r>
            <a:r>
              <a:rPr lang="en-US" dirty="0" smtClean="0"/>
              <a:t>profession</a:t>
            </a:r>
            <a:endParaRPr lang="en-US" dirty="0"/>
          </a:p>
          <a:p>
            <a:r>
              <a:rPr lang="en-US" dirty="0"/>
              <a:t>Procedures beyond PEP include:</a:t>
            </a:r>
          </a:p>
          <a:p>
            <a:pPr lvl="1"/>
            <a:r>
              <a:rPr lang="en-US" dirty="0"/>
              <a:t>Controlled acts not authorized to the profession</a:t>
            </a:r>
          </a:p>
          <a:p>
            <a:pPr lvl="1"/>
            <a:r>
              <a:rPr lang="en-US" dirty="0"/>
              <a:t>Authorized acts that are not part of regular practice</a:t>
            </a:r>
          </a:p>
          <a:p>
            <a:pPr lvl="1"/>
            <a:r>
              <a:rPr lang="en-US" dirty="0"/>
              <a:t>Procedures that are not controlled acts and are not part of regular practice</a:t>
            </a:r>
          </a:p>
          <a:p>
            <a:pPr lvl="1"/>
            <a:r>
              <a:rPr lang="en-US" dirty="0"/>
              <a:t>In addition, the decision to implement a procedure pursuant to a directive is initially considered beyond an implementer's PEP.	</a:t>
            </a:r>
          </a:p>
          <a:p>
            <a:endParaRPr lang="en-US" dirty="0"/>
          </a:p>
        </p:txBody>
      </p:sp>
    </p:spTree>
    <p:extLst>
      <p:ext uri="{BB962C8B-B14F-4D97-AF65-F5344CB8AC3E}">
        <p14:creationId xmlns:p14="http://schemas.microsoft.com/office/powerpoint/2010/main" val="3671663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Are We Covering Delegation in IVIT Compliance Course</a:t>
            </a:r>
            <a:endParaRPr lang="en-US" dirty="0"/>
          </a:p>
        </p:txBody>
      </p:sp>
      <p:sp>
        <p:nvSpPr>
          <p:cNvPr id="3" name="Content Placeholder 2"/>
          <p:cNvSpPr>
            <a:spLocks noGrp="1"/>
          </p:cNvSpPr>
          <p:nvPr>
            <p:ph idx="1"/>
          </p:nvPr>
        </p:nvSpPr>
        <p:spPr/>
        <p:txBody>
          <a:bodyPr>
            <a:normAutofit lnSpcReduction="10000"/>
          </a:bodyPr>
          <a:lstStyle/>
          <a:p>
            <a:r>
              <a:rPr lang="en-US" dirty="0" smtClean="0"/>
              <a:t>We can be a delegator for some of IVIT practice</a:t>
            </a:r>
          </a:p>
          <a:p>
            <a:r>
              <a:rPr lang="en-US" dirty="0" smtClean="0"/>
              <a:t>We can be a </a:t>
            </a:r>
            <a:r>
              <a:rPr lang="en-US" dirty="0" err="1" smtClean="0"/>
              <a:t>delegatee</a:t>
            </a:r>
            <a:r>
              <a:rPr lang="en-US" dirty="0" smtClean="0"/>
              <a:t> for IV procedures outside our controlled act </a:t>
            </a:r>
            <a:r>
              <a:rPr lang="en-US" dirty="0" err="1" smtClean="0"/>
              <a:t>reg</a:t>
            </a:r>
            <a:r>
              <a:rPr lang="en-US" dirty="0" smtClean="0"/>
              <a:t>, but within our knowledge skills and judgment by another provider or delegator who does have the legislative authority to administer this therapeutic (e.g. MD)</a:t>
            </a:r>
            <a:endParaRPr lang="en-US" dirty="0"/>
          </a:p>
        </p:txBody>
      </p:sp>
    </p:spTree>
    <p:extLst>
      <p:ext uri="{BB962C8B-B14F-4D97-AF65-F5344CB8AC3E}">
        <p14:creationId xmlns:p14="http://schemas.microsoft.com/office/powerpoint/2010/main" val="15694959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 To Delegation</a:t>
            </a:r>
            <a:endParaRPr lang="en-US" dirty="0"/>
          </a:p>
        </p:txBody>
      </p:sp>
      <p:sp>
        <p:nvSpPr>
          <p:cNvPr id="3" name="Content Placeholder 2"/>
          <p:cNvSpPr>
            <a:spLocks noGrp="1"/>
          </p:cNvSpPr>
          <p:nvPr>
            <p:ph idx="1"/>
          </p:nvPr>
        </p:nvSpPr>
        <p:spPr/>
        <p:txBody>
          <a:bodyPr/>
          <a:lstStyle/>
          <a:p>
            <a:r>
              <a:rPr lang="en-US" dirty="0" smtClean="0"/>
              <a:t>Nurses would be the best option to provide delegation for infusion therapy</a:t>
            </a:r>
          </a:p>
          <a:p>
            <a:pPr lvl="1"/>
            <a:r>
              <a:rPr lang="en-US" dirty="0" smtClean="0"/>
              <a:t>BUT their legislation precludes receiving delegation from NDs at this time</a:t>
            </a:r>
          </a:p>
          <a:p>
            <a:pPr lvl="1"/>
            <a:r>
              <a:rPr lang="en-US" dirty="0" smtClean="0"/>
              <a:t>This is an issue with other regulated providers (e.g. Lab Technologists)</a:t>
            </a:r>
            <a:endParaRPr lang="en-US" dirty="0"/>
          </a:p>
        </p:txBody>
      </p:sp>
    </p:spTree>
    <p:extLst>
      <p:ext uri="{BB962C8B-B14F-4D97-AF65-F5344CB8AC3E}">
        <p14:creationId xmlns:p14="http://schemas.microsoft.com/office/powerpoint/2010/main" val="1603524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Elements To Remember</a:t>
            </a:r>
            <a:endParaRPr lang="en-US" dirty="0"/>
          </a:p>
        </p:txBody>
      </p:sp>
      <p:sp>
        <p:nvSpPr>
          <p:cNvPr id="3" name="Content Placeholder 2"/>
          <p:cNvSpPr>
            <a:spLocks noGrp="1"/>
          </p:cNvSpPr>
          <p:nvPr>
            <p:ph idx="1"/>
          </p:nvPr>
        </p:nvSpPr>
        <p:spPr/>
        <p:txBody>
          <a:bodyPr/>
          <a:lstStyle/>
          <a:p>
            <a:r>
              <a:rPr lang="en-US" dirty="0"/>
              <a:t>The </a:t>
            </a:r>
            <a:r>
              <a:rPr lang="en-US" dirty="0" smtClean="0"/>
              <a:t>provider must </a:t>
            </a:r>
            <a:r>
              <a:rPr lang="en-US" dirty="0"/>
              <a:t>be satisfied that the individual to whom the act will be delegated has the appropriate </a:t>
            </a:r>
            <a:r>
              <a:rPr lang="en-US" dirty="0" smtClean="0"/>
              <a:t>knowledge</a:t>
            </a:r>
            <a:r>
              <a:rPr lang="en-US" dirty="0"/>
              <a:t>, skill and judgment to perform the delegated act</a:t>
            </a:r>
            <a:r>
              <a:rPr lang="en-US" dirty="0" smtClean="0"/>
              <a:t>.</a:t>
            </a:r>
          </a:p>
          <a:p>
            <a:r>
              <a:rPr lang="en-US" i="1" dirty="0" smtClean="0"/>
              <a:t>The </a:t>
            </a:r>
            <a:r>
              <a:rPr lang="en-US" i="1" dirty="0"/>
              <a:t>delegate must be able to carry out the act as competently and safely as the delegating physician. </a:t>
            </a:r>
            <a:endParaRPr lang="en-US" dirty="0"/>
          </a:p>
          <a:p>
            <a:endParaRPr lang="en-US" dirty="0"/>
          </a:p>
        </p:txBody>
      </p:sp>
    </p:spTree>
    <p:extLst>
      <p:ext uri="{BB962C8B-B14F-4D97-AF65-F5344CB8AC3E}">
        <p14:creationId xmlns:p14="http://schemas.microsoft.com/office/powerpoint/2010/main" val="42688620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Delegating To Unregulated Providers</a:t>
            </a:r>
            <a:endParaRPr lang="en-US" dirty="0"/>
          </a:p>
        </p:txBody>
      </p:sp>
      <p:sp>
        <p:nvSpPr>
          <p:cNvPr id="3" name="Content Placeholder 2"/>
          <p:cNvSpPr>
            <a:spLocks noGrp="1"/>
          </p:cNvSpPr>
          <p:nvPr>
            <p:ph idx="1"/>
          </p:nvPr>
        </p:nvSpPr>
        <p:spPr/>
        <p:txBody>
          <a:bodyPr>
            <a:normAutofit fontScale="85000" lnSpcReduction="20000"/>
          </a:bodyPr>
          <a:lstStyle/>
          <a:p>
            <a:r>
              <a:rPr lang="en-US" dirty="0"/>
              <a:t>If </a:t>
            </a:r>
            <a:r>
              <a:rPr lang="en-US" dirty="0" smtClean="0"/>
              <a:t>providers choose </a:t>
            </a:r>
            <a:r>
              <a:rPr lang="en-US" dirty="0"/>
              <a:t>to delegate controlled acts to </a:t>
            </a:r>
            <a:r>
              <a:rPr lang="en-US" dirty="0" smtClean="0"/>
              <a:t>international </a:t>
            </a:r>
            <a:r>
              <a:rPr lang="en-US" dirty="0"/>
              <a:t>medical graduates (IMGs) who have credentials or </a:t>
            </a:r>
            <a:r>
              <a:rPr lang="en-US" dirty="0" err="1"/>
              <a:t>licences</a:t>
            </a:r>
            <a:r>
              <a:rPr lang="en-US" dirty="0"/>
              <a:t> obtained in other jurisdictions but who do not have certificates of registration in Ontario, they must </a:t>
            </a:r>
            <a:r>
              <a:rPr lang="en-US" dirty="0" smtClean="0"/>
              <a:t>follow </a:t>
            </a:r>
            <a:r>
              <a:rPr lang="en-US" dirty="0"/>
              <a:t>the same protocols that apply when delegating to any other individuals. </a:t>
            </a:r>
            <a:endParaRPr lang="en-US" dirty="0" smtClean="0"/>
          </a:p>
          <a:p>
            <a:r>
              <a:rPr lang="en-US" i="1" dirty="0" smtClean="0"/>
              <a:t>Providers cannot </a:t>
            </a:r>
            <a:r>
              <a:rPr lang="en-US" i="1" dirty="0"/>
              <a:t>rely exclusively on such credentials or </a:t>
            </a:r>
            <a:r>
              <a:rPr lang="en-US" i="1" dirty="0" err="1"/>
              <a:t>licences</a:t>
            </a:r>
            <a:r>
              <a:rPr lang="en-US" i="1" dirty="0"/>
              <a:t> to ascertain whether an IMG has the requisite knowledge, skill and judgment to safely perform a controlled act. </a:t>
            </a:r>
            <a:endParaRPr lang="en-US" dirty="0"/>
          </a:p>
          <a:p>
            <a:endParaRPr lang="en-US" dirty="0"/>
          </a:p>
        </p:txBody>
      </p:sp>
    </p:spTree>
    <p:extLst>
      <p:ext uri="{BB962C8B-B14F-4D97-AF65-F5344CB8AC3E}">
        <p14:creationId xmlns:p14="http://schemas.microsoft.com/office/powerpoint/2010/main" val="42892554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Delegating to Unregulated Providers cont’d</a:t>
            </a:r>
            <a:endParaRPr lang="en-US" dirty="0"/>
          </a:p>
        </p:txBody>
      </p:sp>
      <p:sp>
        <p:nvSpPr>
          <p:cNvPr id="3" name="Content Placeholder 2"/>
          <p:cNvSpPr>
            <a:spLocks noGrp="1"/>
          </p:cNvSpPr>
          <p:nvPr>
            <p:ph idx="1"/>
          </p:nvPr>
        </p:nvSpPr>
        <p:spPr/>
        <p:txBody>
          <a:bodyPr>
            <a:normAutofit fontScale="92500" lnSpcReduction="20000"/>
          </a:bodyPr>
          <a:lstStyle/>
          <a:p>
            <a:r>
              <a:rPr lang="en-US" dirty="0"/>
              <a:t>Delegation </a:t>
            </a:r>
            <a:r>
              <a:rPr lang="en-US" dirty="0" smtClean="0"/>
              <a:t>in this context is </a:t>
            </a:r>
          </a:p>
          <a:p>
            <a:pPr lvl="1"/>
            <a:r>
              <a:rPr lang="en-US" dirty="0" smtClean="0"/>
              <a:t>not </a:t>
            </a:r>
            <a:r>
              <a:rPr lang="en-US" dirty="0"/>
              <a:t>intended to provide </a:t>
            </a:r>
            <a:r>
              <a:rPr lang="en-US" dirty="0" smtClean="0"/>
              <a:t>unregulated providers who </a:t>
            </a:r>
            <a:r>
              <a:rPr lang="en-US" dirty="0"/>
              <a:t>do not have certificates of registration with opportunities to gain credentials for their application for </a:t>
            </a:r>
            <a:r>
              <a:rPr lang="en-US" dirty="0" smtClean="0"/>
              <a:t>certification </a:t>
            </a:r>
          </a:p>
          <a:p>
            <a:pPr lvl="1"/>
            <a:r>
              <a:rPr lang="en-US" dirty="0" smtClean="0"/>
              <a:t>nor </a:t>
            </a:r>
            <a:r>
              <a:rPr lang="en-US" dirty="0"/>
              <a:t>to allow physicians to delegate controlled acts to IMGs for monetary or convenience </a:t>
            </a:r>
            <a:r>
              <a:rPr lang="en-US" dirty="0" smtClean="0"/>
              <a:t>reasons </a:t>
            </a:r>
          </a:p>
          <a:p>
            <a:pPr lvl="1"/>
            <a:r>
              <a:rPr lang="en-US" dirty="0" smtClean="0"/>
              <a:t>As </a:t>
            </a:r>
            <a:r>
              <a:rPr lang="en-US" dirty="0"/>
              <a:t>with any delegate, activities of the IMG must only substitute for the direct care of the physician when this is in the patient’s best </a:t>
            </a:r>
            <a:r>
              <a:rPr lang="en-US" dirty="0" smtClean="0"/>
              <a:t>interests</a:t>
            </a:r>
            <a:endParaRPr lang="en-US" dirty="0"/>
          </a:p>
          <a:p>
            <a:endParaRPr lang="en-US" dirty="0"/>
          </a:p>
        </p:txBody>
      </p:sp>
    </p:spTree>
    <p:extLst>
      <p:ext uri="{BB962C8B-B14F-4D97-AF65-F5344CB8AC3E}">
        <p14:creationId xmlns:p14="http://schemas.microsoft.com/office/powerpoint/2010/main" val="24299795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cisionTree.pdf"/>
          <p:cNvPicPr>
            <a:picLocks noGrp="1" noChangeAspect="1"/>
          </p:cNvPicPr>
          <p:nvPr>
            <p:ph idx="4294967295"/>
          </p:nvPr>
        </p:nvPicPr>
        <p:blipFill>
          <a:blip r:embed="rId3">
            <a:extLst>
              <a:ext uri="{28A0092B-C50C-407E-A947-70E740481C1C}">
                <a14:useLocalDpi xmlns:a14="http://schemas.microsoft.com/office/drawing/2010/main" val="0"/>
              </a:ext>
            </a:extLst>
          </a:blip>
          <a:srcRect l="-32389" r="-32389"/>
          <a:stretch>
            <a:fillRect/>
          </a:stretch>
        </p:blipFill>
        <p:spPr>
          <a:xfrm>
            <a:off x="0" y="104677"/>
            <a:ext cx="9992916" cy="5474064"/>
          </a:xfrm>
        </p:spPr>
      </p:pic>
    </p:spTree>
    <p:extLst>
      <p:ext uri="{BB962C8B-B14F-4D97-AF65-F5344CB8AC3E}">
        <p14:creationId xmlns:p14="http://schemas.microsoft.com/office/powerpoint/2010/main" val="37971915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Readiness Assessment For Being a </a:t>
            </a:r>
            <a:r>
              <a:rPr lang="en-US" dirty="0" err="1" smtClean="0"/>
              <a:t>Delegatee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Does the delegation directly address a patient’s needs</a:t>
            </a:r>
            <a:endParaRPr lang="en-US" dirty="0"/>
          </a:p>
          <a:p>
            <a:pPr lvl="1"/>
            <a:r>
              <a:rPr lang="en-US" dirty="0"/>
              <a:t>Directives, delegation or practices beyond principal expectations may only be established to address patient interests and are only acceptable when the resulting care is always the same or better that it would be without the directive </a:t>
            </a:r>
          </a:p>
          <a:p>
            <a:r>
              <a:rPr lang="en-US" dirty="0" smtClean="0"/>
              <a:t>Examples include </a:t>
            </a:r>
            <a:r>
              <a:rPr lang="mr-IN" dirty="0" smtClean="0"/>
              <a:t>–</a:t>
            </a:r>
            <a:r>
              <a:rPr lang="en-US" dirty="0" smtClean="0"/>
              <a:t> care closer to home or in a more logistically acceptable way</a:t>
            </a:r>
            <a:endParaRPr lang="en-US" dirty="0"/>
          </a:p>
        </p:txBody>
      </p:sp>
    </p:spTree>
    <p:extLst>
      <p:ext uri="{BB962C8B-B14F-4D97-AF65-F5344CB8AC3E}">
        <p14:creationId xmlns:p14="http://schemas.microsoft.com/office/powerpoint/2010/main" val="23283315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Readiness Assessment For Being a </a:t>
            </a:r>
            <a:r>
              <a:rPr lang="en-US" dirty="0" err="1" smtClean="0"/>
              <a:t>Delegatee</a:t>
            </a:r>
            <a:r>
              <a:rPr lang="en-US" dirty="0" smtClean="0"/>
              <a:t> cont’d</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Can the Authorizer delegate the action:</a:t>
            </a:r>
            <a:endParaRPr lang="en-US" dirty="0"/>
          </a:p>
          <a:p>
            <a:pPr lvl="1"/>
            <a:r>
              <a:rPr lang="en-US" dirty="0" smtClean="0"/>
              <a:t>Do they have </a:t>
            </a:r>
            <a:r>
              <a:rPr lang="en-US" dirty="0"/>
              <a:t>the scope, authority from their college, competencies and privileges (where applicable) to authorize performance </a:t>
            </a:r>
          </a:p>
          <a:p>
            <a:pPr lvl="1"/>
            <a:r>
              <a:rPr lang="en-US" dirty="0" smtClean="0"/>
              <a:t>Do they have </a:t>
            </a:r>
            <a:r>
              <a:rPr lang="en-US" dirty="0"/>
              <a:t>an established or anticipated professional relationship with the patient? 	</a:t>
            </a:r>
          </a:p>
          <a:p>
            <a:pPr lvl="1"/>
            <a:r>
              <a:rPr lang="en-US" dirty="0" smtClean="0"/>
              <a:t>Do they agree </a:t>
            </a:r>
            <a:r>
              <a:rPr lang="en-US" dirty="0"/>
              <a:t>the directive applies to all his or her patients who meet the conditions</a:t>
            </a:r>
            <a:r>
              <a:rPr lang="en-US" dirty="0" smtClean="0"/>
              <a:t>? (in case of directives) </a:t>
            </a:r>
          </a:p>
          <a:p>
            <a:pPr lvl="1"/>
            <a:r>
              <a:rPr lang="en-US" dirty="0" smtClean="0"/>
              <a:t>Do they have </a:t>
            </a:r>
            <a:r>
              <a:rPr lang="en-US" dirty="0"/>
              <a:t>the ability to provide ongoing supervision directly, or are other provisions for appropriate supervision in place? 	</a:t>
            </a:r>
          </a:p>
          <a:p>
            <a:pPr marL="0" indent="0">
              <a:buNone/>
            </a:pPr>
            <a:endParaRPr lang="en-US" dirty="0"/>
          </a:p>
          <a:p>
            <a:pPr marL="0" indent="0">
              <a:buNone/>
            </a:pPr>
            <a:endParaRPr lang="en-US" dirty="0"/>
          </a:p>
          <a:p>
            <a:pPr lvl="1"/>
            <a:endParaRPr lang="en-US" dirty="0"/>
          </a:p>
          <a:p>
            <a:pPr lvl="1"/>
            <a:endParaRPr lang="en-US" dirty="0"/>
          </a:p>
        </p:txBody>
      </p:sp>
    </p:spTree>
    <p:extLst>
      <p:ext uri="{BB962C8B-B14F-4D97-AF65-F5344CB8AC3E}">
        <p14:creationId xmlns:p14="http://schemas.microsoft.com/office/powerpoint/2010/main" val="23363876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Readiness Assessment For Being a </a:t>
            </a:r>
            <a:r>
              <a:rPr lang="en-US" dirty="0" err="1"/>
              <a:t>Delegatee</a:t>
            </a:r>
            <a:r>
              <a:rPr lang="en-US" dirty="0"/>
              <a:t> cont’d</a:t>
            </a:r>
          </a:p>
        </p:txBody>
      </p:sp>
      <p:sp>
        <p:nvSpPr>
          <p:cNvPr id="3" name="Content Placeholder 2"/>
          <p:cNvSpPr>
            <a:spLocks noGrp="1"/>
          </p:cNvSpPr>
          <p:nvPr>
            <p:ph idx="1"/>
          </p:nvPr>
        </p:nvSpPr>
        <p:spPr/>
        <p:txBody>
          <a:bodyPr>
            <a:normAutofit fontScale="85000" lnSpcReduction="10000"/>
          </a:bodyPr>
          <a:lstStyle/>
          <a:p>
            <a:r>
              <a:rPr lang="en-US" dirty="0" smtClean="0"/>
              <a:t>Do you the implementer:</a:t>
            </a:r>
            <a:endParaRPr lang="en-US" dirty="0"/>
          </a:p>
          <a:p>
            <a:pPr lvl="1"/>
            <a:r>
              <a:rPr lang="en-US" dirty="0"/>
              <a:t>Have the scope and authority from their own college (where applicable) to perform the procedure(s) </a:t>
            </a:r>
          </a:p>
          <a:p>
            <a:pPr lvl="1"/>
            <a:r>
              <a:rPr lang="en-US" dirty="0"/>
              <a:t>Have the baseline competencies to perform the proposed procedure(s) and manage the outcomes given the: </a:t>
            </a:r>
          </a:p>
          <a:p>
            <a:pPr lvl="2"/>
            <a:r>
              <a:rPr lang="en-US" dirty="0"/>
              <a:t>predictability of the patient’s condition and needs, </a:t>
            </a:r>
          </a:p>
          <a:p>
            <a:pPr lvl="2"/>
            <a:r>
              <a:rPr lang="en-US" dirty="0" smtClean="0"/>
              <a:t>predictability </a:t>
            </a:r>
            <a:r>
              <a:rPr lang="en-US" dirty="0"/>
              <a:t>of the procedure and its outcomes, and </a:t>
            </a:r>
          </a:p>
          <a:p>
            <a:pPr lvl="2"/>
            <a:r>
              <a:rPr lang="en-US" dirty="0" smtClean="0"/>
              <a:t>circumstances </a:t>
            </a:r>
            <a:r>
              <a:rPr lang="en-US" dirty="0"/>
              <a:t>in the situation including resources and safeguards (such as established standards of practice, written materials, back-up and supervision), and opportunities to attain and maintain competence? 	</a:t>
            </a:r>
          </a:p>
          <a:p>
            <a:pPr marL="0" indent="0">
              <a:buNone/>
            </a:pPr>
            <a:endParaRPr lang="en-US" dirty="0"/>
          </a:p>
          <a:p>
            <a:pPr lvl="1"/>
            <a:endParaRPr lang="en-US" dirty="0"/>
          </a:p>
        </p:txBody>
      </p:sp>
    </p:spTree>
    <p:extLst>
      <p:ext uri="{BB962C8B-B14F-4D97-AF65-F5344CB8AC3E}">
        <p14:creationId xmlns:p14="http://schemas.microsoft.com/office/powerpoint/2010/main" val="31514214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Readiness Assessment For Being a </a:t>
            </a:r>
            <a:r>
              <a:rPr lang="en-US" dirty="0" err="1"/>
              <a:t>Delegatee</a:t>
            </a:r>
            <a:r>
              <a:rPr lang="en-US" dirty="0"/>
              <a:t> cont’d</a:t>
            </a:r>
          </a:p>
        </p:txBody>
      </p:sp>
      <p:sp>
        <p:nvSpPr>
          <p:cNvPr id="3" name="Content Placeholder 2"/>
          <p:cNvSpPr>
            <a:spLocks noGrp="1"/>
          </p:cNvSpPr>
          <p:nvPr>
            <p:ph idx="1"/>
          </p:nvPr>
        </p:nvSpPr>
        <p:spPr/>
        <p:txBody>
          <a:bodyPr>
            <a:normAutofit fontScale="92500" lnSpcReduction="20000"/>
          </a:bodyPr>
          <a:lstStyle/>
          <a:p>
            <a:r>
              <a:rPr lang="en-US" dirty="0"/>
              <a:t>Can informed consent be properly obtained</a:t>
            </a:r>
            <a:r>
              <a:rPr lang="en-US" dirty="0" smtClean="0"/>
              <a:t>?</a:t>
            </a:r>
          </a:p>
          <a:p>
            <a:r>
              <a:rPr lang="en-US" dirty="0" smtClean="0"/>
              <a:t>Quality Assurance</a:t>
            </a:r>
            <a:endParaRPr lang="en-US" dirty="0"/>
          </a:p>
          <a:p>
            <a:pPr lvl="1"/>
            <a:r>
              <a:rPr lang="en-US" dirty="0"/>
              <a:t>Is there a process in place to ensure a regular review of the directive or delegation? 	</a:t>
            </a:r>
          </a:p>
          <a:p>
            <a:pPr lvl="1"/>
            <a:r>
              <a:rPr lang="en-US" dirty="0" smtClean="0"/>
              <a:t>Is </a:t>
            </a:r>
            <a:r>
              <a:rPr lang="en-US" dirty="0"/>
              <a:t>there a process in place to address questions or concerns arising from the directive or delegation</a:t>
            </a:r>
            <a:r>
              <a:rPr lang="en-US" dirty="0" smtClean="0"/>
              <a:t>?</a:t>
            </a:r>
          </a:p>
          <a:p>
            <a:r>
              <a:rPr lang="en-US" dirty="0" smtClean="0"/>
              <a:t>Practice Setting </a:t>
            </a:r>
            <a:endParaRPr lang="en-US" dirty="0"/>
          </a:p>
          <a:p>
            <a:pPr lvl="1"/>
            <a:r>
              <a:rPr lang="en-US" dirty="0"/>
              <a:t>Are the necessary human and material resources available to support the practice? </a:t>
            </a:r>
          </a:p>
        </p:txBody>
      </p:sp>
    </p:spTree>
    <p:extLst>
      <p:ext uri="{BB962C8B-B14F-4D97-AF65-F5344CB8AC3E}">
        <p14:creationId xmlns:p14="http://schemas.microsoft.com/office/powerpoint/2010/main" val="11066319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Readiness Assessment For Being a </a:t>
            </a:r>
            <a:r>
              <a:rPr lang="en-US" dirty="0" err="1"/>
              <a:t>Delegatee</a:t>
            </a:r>
            <a:r>
              <a:rPr lang="en-US" dirty="0"/>
              <a:t> cont’d</a:t>
            </a:r>
          </a:p>
        </p:txBody>
      </p:sp>
      <p:sp>
        <p:nvSpPr>
          <p:cNvPr id="3" name="Content Placeholder 2"/>
          <p:cNvSpPr>
            <a:spLocks noGrp="1"/>
          </p:cNvSpPr>
          <p:nvPr>
            <p:ph idx="1"/>
          </p:nvPr>
        </p:nvSpPr>
        <p:spPr/>
        <p:txBody>
          <a:bodyPr>
            <a:normAutofit fontScale="85000" lnSpcReduction="10000"/>
          </a:bodyPr>
          <a:lstStyle/>
          <a:p>
            <a:r>
              <a:rPr lang="en-US" dirty="0"/>
              <a:t>Do the benefits of proceeding by way of the directive, delegation or practice outweigh the risks? 	</a:t>
            </a:r>
          </a:p>
          <a:p>
            <a:r>
              <a:rPr lang="en-US" dirty="0" smtClean="0"/>
              <a:t>Educational</a:t>
            </a:r>
          </a:p>
          <a:p>
            <a:pPr lvl="1"/>
            <a:r>
              <a:rPr lang="en-US" dirty="0"/>
              <a:t>Is there a plan for enabling implementers to attain the necessary competencies and achieve performance readiness? 	</a:t>
            </a:r>
          </a:p>
          <a:p>
            <a:pPr lvl="1"/>
            <a:r>
              <a:rPr lang="en-US" dirty="0"/>
              <a:t>Is there a plan for informing stakeholders and for activating the directive, delegation or practice? </a:t>
            </a:r>
            <a:endParaRPr lang="en-US" dirty="0" smtClean="0"/>
          </a:p>
          <a:p>
            <a:pPr lvl="1"/>
            <a:r>
              <a:rPr lang="en-US" dirty="0"/>
              <a:t>Are there references to support practice? 	</a:t>
            </a:r>
          </a:p>
          <a:p>
            <a:pPr lvl="1"/>
            <a:endParaRPr lang="en-US" dirty="0"/>
          </a:p>
        </p:txBody>
      </p:sp>
    </p:spTree>
    <p:extLst>
      <p:ext uri="{BB962C8B-B14F-4D97-AF65-F5344CB8AC3E}">
        <p14:creationId xmlns:p14="http://schemas.microsoft.com/office/powerpoint/2010/main" val="2568684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Important Notes For Delegation Vascular Access &amp; Compounding</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Document Training</a:t>
            </a:r>
          </a:p>
          <a:p>
            <a:pPr lvl="1"/>
            <a:r>
              <a:rPr lang="en-US" dirty="0" err="1" smtClean="0"/>
              <a:t>Delegatee</a:t>
            </a:r>
            <a:r>
              <a:rPr lang="en-US" dirty="0" smtClean="0"/>
              <a:t> should sign off on SOPs and Training program</a:t>
            </a:r>
          </a:p>
          <a:p>
            <a:pPr lvl="1"/>
            <a:r>
              <a:rPr lang="en-US" dirty="0" smtClean="0"/>
              <a:t>(we will be looking at offering a training course for </a:t>
            </a:r>
            <a:r>
              <a:rPr lang="en-US" dirty="0" err="1" smtClean="0"/>
              <a:t>delegatees</a:t>
            </a:r>
            <a:r>
              <a:rPr lang="en-US" dirty="0" smtClean="0"/>
              <a:t> for IVIT)</a:t>
            </a:r>
          </a:p>
          <a:p>
            <a:r>
              <a:rPr lang="en-US" dirty="0" smtClean="0"/>
              <a:t>Document Supervised Procedures</a:t>
            </a:r>
          </a:p>
          <a:p>
            <a:pPr lvl="1"/>
            <a:r>
              <a:rPr lang="en-US" dirty="0" smtClean="0"/>
              <a:t>Formulate the number of supervised procedures you should observe prior to independent practice</a:t>
            </a:r>
          </a:p>
          <a:p>
            <a:r>
              <a:rPr lang="en-US" dirty="0" smtClean="0"/>
              <a:t>Document Ongoing QA</a:t>
            </a:r>
          </a:p>
          <a:p>
            <a:pPr lvl="1"/>
            <a:r>
              <a:rPr lang="en-US" dirty="0" smtClean="0"/>
              <a:t>Formulate a schedule for checking competent delivery of service in the workplace (every 6-12 months)</a:t>
            </a:r>
            <a:endParaRPr lang="en-US" dirty="0"/>
          </a:p>
        </p:txBody>
      </p:sp>
    </p:spTree>
    <p:extLst>
      <p:ext uri="{BB962C8B-B14F-4D97-AF65-F5344CB8AC3E}">
        <p14:creationId xmlns:p14="http://schemas.microsoft.com/office/powerpoint/2010/main" val="5843106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Clinical Care Resources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Templates of functional assessments</a:t>
            </a:r>
          </a:p>
          <a:p>
            <a:r>
              <a:rPr lang="en-US" dirty="0" smtClean="0"/>
              <a:t>Delegation guidance </a:t>
            </a:r>
            <a:r>
              <a:rPr lang="en-US" dirty="0"/>
              <a:t>d</a:t>
            </a:r>
            <a:r>
              <a:rPr lang="en-US" dirty="0" smtClean="0"/>
              <a:t>ocuments </a:t>
            </a:r>
            <a:r>
              <a:rPr lang="en-US" dirty="0" smtClean="0"/>
              <a:t>taken from </a:t>
            </a:r>
            <a:r>
              <a:rPr lang="en-US" dirty="0"/>
              <a:t>Federation of Health Regulatory Colleges of Ontario</a:t>
            </a:r>
            <a:endParaRPr lang="en-US" dirty="0" smtClean="0"/>
          </a:p>
          <a:p>
            <a:r>
              <a:rPr lang="en-US" dirty="0" smtClean="0"/>
              <a:t>Performance Readiness</a:t>
            </a:r>
          </a:p>
          <a:p>
            <a:pPr lvl="1"/>
            <a:r>
              <a:rPr lang="en-US" dirty="0" smtClean="0"/>
              <a:t>Performance Readiness Assessment Template and Instructions</a:t>
            </a:r>
          </a:p>
          <a:p>
            <a:pPr lvl="1"/>
            <a:r>
              <a:rPr lang="en-US" dirty="0" smtClean="0"/>
              <a:t>Performance Readiness Plan Template and Instructions</a:t>
            </a:r>
          </a:p>
          <a:p>
            <a:r>
              <a:rPr lang="en-US" dirty="0" smtClean="0"/>
              <a:t>Medical Directive</a:t>
            </a:r>
          </a:p>
          <a:p>
            <a:pPr lvl="1"/>
            <a:r>
              <a:rPr lang="en-US" dirty="0" smtClean="0"/>
              <a:t>Medical Directive or Delegation Template and Instructions</a:t>
            </a:r>
          </a:p>
        </p:txBody>
      </p:sp>
    </p:spTree>
    <p:extLst>
      <p:ext uri="{BB962C8B-B14F-4D97-AF65-F5344CB8AC3E}">
        <p14:creationId xmlns:p14="http://schemas.microsoft.com/office/powerpoint/2010/main" val="7169294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Ensure you have instituted consistent thorough assessment of every patient including H&amp;P, Functional Assessment, Laboratory Assessment, Imaging, etc.</a:t>
            </a:r>
          </a:p>
          <a:p>
            <a:r>
              <a:rPr lang="en-US" dirty="0" smtClean="0"/>
              <a:t>Ensure you provide consistent follow up assessing safety and tolerability of IVIT treatment appropriate to the patient’s condition</a:t>
            </a:r>
          </a:p>
          <a:p>
            <a:r>
              <a:rPr lang="en-US" dirty="0" smtClean="0"/>
              <a:t>Ensure when providing or accepting delegation establish patient need, provider/institutional readiness and ensure ongoing follow up</a:t>
            </a:r>
            <a:endParaRPr lang="en-US" dirty="0"/>
          </a:p>
        </p:txBody>
      </p:sp>
    </p:spTree>
    <p:extLst>
      <p:ext uri="{BB962C8B-B14F-4D97-AF65-F5344CB8AC3E}">
        <p14:creationId xmlns:p14="http://schemas.microsoft.com/office/powerpoint/2010/main" val="29727539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pic>
        <p:nvPicPr>
          <p:cNvPr id="4" name="Content Placeholder 3" descr="iStock-532328734.jpg"/>
          <p:cNvPicPr>
            <a:picLocks noGrp="1" noChangeAspect="1"/>
          </p:cNvPicPr>
          <p:nvPr>
            <p:ph idx="1"/>
          </p:nvPr>
        </p:nvPicPr>
        <p:blipFill>
          <a:blip r:embed="rId3" cstate="print">
            <a:extLst>
              <a:ext uri="{28A0092B-C50C-407E-A947-70E740481C1C}">
                <a14:useLocalDpi xmlns:a14="http://schemas.microsoft.com/office/drawing/2010/main" val="0"/>
              </a:ext>
            </a:extLst>
          </a:blip>
          <a:srcRect t="8801" b="8801"/>
          <a:stretch>
            <a:fillRect/>
          </a:stretch>
        </p:blipFill>
        <p:spPr/>
      </p:pic>
    </p:spTree>
    <p:extLst>
      <p:ext uri="{BB962C8B-B14F-4D97-AF65-F5344CB8AC3E}">
        <p14:creationId xmlns:p14="http://schemas.microsoft.com/office/powerpoint/2010/main" val="31368768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1542</TotalTime>
  <Words>2473</Words>
  <Application>Microsoft Macintosh PowerPoint</Application>
  <PresentationFormat>On-screen Show (16:10)</PresentationFormat>
  <Paragraphs>262</Paragraphs>
  <Slides>48</Slides>
  <Notes>48</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PowerPoint Presentation</vt:lpstr>
      <vt:lpstr>PowerPoint Presentation</vt:lpstr>
      <vt:lpstr>Outline</vt:lpstr>
      <vt:lpstr>Adequate Patient Assessment</vt:lpstr>
      <vt:lpstr>My experience</vt:lpstr>
      <vt:lpstr>Initial Patient Assessment</vt:lpstr>
      <vt:lpstr>Functional or Symptom Assessment</vt:lpstr>
      <vt:lpstr>Common Cancer Functional Assessments</vt:lpstr>
      <vt:lpstr>KPI</vt:lpstr>
      <vt:lpstr>KPI cont’d</vt:lpstr>
      <vt:lpstr>ECOG</vt:lpstr>
      <vt:lpstr>ECOG vs. KPI</vt:lpstr>
      <vt:lpstr>Visual Severity Assessment Scale</vt:lpstr>
      <vt:lpstr>ESAS</vt:lpstr>
      <vt:lpstr>PRFS</vt:lpstr>
      <vt:lpstr>PRFS </vt:lpstr>
      <vt:lpstr>Neuropathy  (PNQ)</vt:lpstr>
      <vt:lpstr>Chronic Fatigue/Fibromyalgia Assessments</vt:lpstr>
      <vt:lpstr>Depression and Anxiety Assessments</vt:lpstr>
      <vt:lpstr>Cardiovascular Assessments</vt:lpstr>
      <vt:lpstr>Imaging &amp; Laboratory Assessment</vt:lpstr>
      <vt:lpstr>Key Laboratory Assessments</vt:lpstr>
      <vt:lpstr>Imaging</vt:lpstr>
      <vt:lpstr>Fluid Imbalances</vt:lpstr>
      <vt:lpstr>Follow up Care</vt:lpstr>
      <vt:lpstr>Follow up Frequency</vt:lpstr>
      <vt:lpstr>Delegation</vt:lpstr>
      <vt:lpstr>Delegation Introduction</vt:lpstr>
      <vt:lpstr>Delegation Definitions in CONO standards</vt:lpstr>
      <vt:lpstr>Delegation Definitions: Federation of Health Regulatory Colleges of Ontario</vt:lpstr>
      <vt:lpstr>Delegation Definitions: Federation of Health Regulatory Colleges of Ontario</vt:lpstr>
      <vt:lpstr>Why Delegation</vt:lpstr>
      <vt:lpstr>PEP</vt:lpstr>
      <vt:lpstr>Why Are We Covering Delegation in IVIT Compliance Course</vt:lpstr>
      <vt:lpstr>Barriers To Delegation</vt:lpstr>
      <vt:lpstr>Key Elements To Remember</vt:lpstr>
      <vt:lpstr>Delegating To Unregulated Providers</vt:lpstr>
      <vt:lpstr>Delegating to Unregulated Providers cont’d</vt:lpstr>
      <vt:lpstr>PowerPoint Presentation</vt:lpstr>
      <vt:lpstr>Readiness Assessment For Being a Delegatee</vt:lpstr>
      <vt:lpstr>Readiness Assessment For Being a Delegatee cont’d</vt:lpstr>
      <vt:lpstr>Readiness Assessment For Being a Delegatee cont’d</vt:lpstr>
      <vt:lpstr>Readiness Assessment For Being a Delegatee cont’d</vt:lpstr>
      <vt:lpstr>Readiness Assessment For Being a Delegatee cont’d</vt:lpstr>
      <vt:lpstr>Important Notes For Delegation Vascular Access &amp; Compounding</vt:lpstr>
      <vt:lpstr>Clinical Care Resources</vt:lpstr>
      <vt:lpstr>Conclusion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Brandy Kinnear</dc:creator>
  <cp:lastModifiedBy>Microsoft Office User</cp:lastModifiedBy>
  <cp:revision>21</cp:revision>
  <dcterms:created xsi:type="dcterms:W3CDTF">2017-02-13T18:13:22Z</dcterms:created>
  <dcterms:modified xsi:type="dcterms:W3CDTF">2017-03-04T01:18:48Z</dcterms:modified>
</cp:coreProperties>
</file>